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</p:sldMasterIdLst>
  <p:notesMasterIdLst>
    <p:notesMasterId r:id="rId15"/>
  </p:notesMasterIdLst>
  <p:handoutMasterIdLst>
    <p:handoutMasterId r:id="rId16"/>
  </p:handoutMasterIdLst>
  <p:sldIdLst>
    <p:sldId id="314" r:id="rId2"/>
    <p:sldId id="333" r:id="rId3"/>
    <p:sldId id="335" r:id="rId4"/>
    <p:sldId id="317" r:id="rId5"/>
    <p:sldId id="319" r:id="rId6"/>
    <p:sldId id="326" r:id="rId7"/>
    <p:sldId id="316" r:id="rId8"/>
    <p:sldId id="2076138616" r:id="rId9"/>
    <p:sldId id="337" r:id="rId10"/>
    <p:sldId id="328" r:id="rId11"/>
    <p:sldId id="2076138617" r:id="rId12"/>
    <p:sldId id="318" r:id="rId13"/>
    <p:sldId id="2076138618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25415-7A8B-3754-F80E-366AE4E3D666}" name="Marin Lersch" initials="ML" userId="S::mlersch@axon.com::c8b3df42-e2e4-45a9-a461-85f1b591bd11" providerId="AD"/>
  <p188:author id="{3F685A37-FED0-F9A1-3F3C-6F2FDFE7B955}" name="Adam Taylor" initials="AT" userId="S::ataylor@pvkansas.com::565f8f72-8dc0-4334-96ee-3fca10f5de2c" providerId="AD"/>
  <p188:author id="{C4213D79-3D79-C7FA-AB19-59F7471D07A5}" name="Anna Osborn" initials="" userId="S::aosborn@axon.com::db6c40ef-89ec-48cf-b130-6d0b0902378c" providerId="AD"/>
  <p188:author id="{2DECF89D-E2B0-4CAF-A2CB-40CBC6178DEF}" name="Matt Karsten" initials="MK" userId="S::mkarsten@axon.com::88c7c704-4cb4-4567-94d2-bdd3115fc066" providerId="AD"/>
  <p188:author id="{839CCDA0-17F3-0D57-5DCA-AE579E18FE59}" name="Josh Putthoff" initials="JP" userId="S::jputthoff@pvkansas.com::699101d5-76a4-4d0a-ad99-f988248bf6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86395" autoAdjust="0"/>
  </p:normalViewPr>
  <p:slideViewPr>
    <p:cSldViewPr>
      <p:cViewPr varScale="1">
        <p:scale>
          <a:sx n="107" d="100"/>
          <a:sy n="107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0749" tIns="45376" rIns="90749" bIns="45376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0749" tIns="45376" rIns="90749" bIns="45376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C945F5F-BF7D-4493-8239-25A202F6F836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0749" tIns="45376" rIns="90749" bIns="45376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0749" tIns="45376" rIns="90749" bIns="45376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FD41DA8-F872-4DD4-9883-CC72729B7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294F0E7-22E5-4C78-B702-9E44B3EA0162}" type="datetimeFigureOut">
              <a:rPr lang="en-US"/>
              <a:pPr>
                <a:defRPr/>
              </a:pPr>
              <a:t>1/20/2026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7" rIns="92474" bIns="462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4650"/>
          </a:xfrm>
          <a:prstGeom prst="rect">
            <a:avLst/>
          </a:prstGeom>
        </p:spPr>
        <p:txBody>
          <a:bodyPr vert="horz" lIns="92474" tIns="46237" rIns="92474" bIns="4623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8944EC-B5F4-480E-BCD2-CA9A73A07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C1231"/>
            </a:gs>
            <a:gs pos="30000">
              <a:srgbClr val="11183C"/>
            </a:gs>
            <a:gs pos="100000">
              <a:srgbClr val="717486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68B6-76D8-4D57-9706-449B42E73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ACC1-DDA4-4623-AA9A-AC4A6F323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DC38-7054-410F-AE0F-4BE3AE974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H logo grayscale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4360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8BB7-F040-4A64-AF60-DFC6B90F9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C1231"/>
            </a:gs>
            <a:gs pos="30000">
              <a:srgbClr val="11183C"/>
            </a:gs>
            <a:gs pos="100000">
              <a:srgbClr val="717486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0CF1-4A88-418E-B915-BA9DCD076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4BC6-7168-4530-94D3-E6C94F6EC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D25F-15BA-4682-A352-8CEC8FE47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0781-4205-41AD-8247-7AD4E6A32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6DE1-BC39-4C47-919F-E20B525F67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F7B6-581D-4760-91BC-DC6442757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3A61-59D4-42E8-8DF0-9D19D97D5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22BC088-E7F1-4824-B183-9FF380C50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25" r:id="rId4"/>
    <p:sldLayoutId id="2147484633" r:id="rId5"/>
    <p:sldLayoutId id="2147484626" r:id="rId6"/>
    <p:sldLayoutId id="2147484627" r:id="rId7"/>
    <p:sldLayoutId id="2147484634" r:id="rId8"/>
    <p:sldLayoutId id="2147484635" r:id="rId9"/>
    <p:sldLayoutId id="2147484628" r:id="rId10"/>
    <p:sldLayoutId id="21474846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5327" y="304800"/>
            <a:ext cx="8195715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 Hills Police Department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" y="1219200"/>
            <a:ext cx="8010738" cy="5022116"/>
          </a:xfrm>
          <a:prstGeom prst="rect">
            <a:avLst/>
          </a:prstGeom>
        </p:spPr>
      </p:pic>
      <p:pic>
        <p:nvPicPr>
          <p:cNvPr id="11" name="Picture 10" descr="A picture containing text, device&#10;&#10;AI-generated content may be incorrect.">
            <a:extLst>
              <a:ext uri="{FF2B5EF4-FFF2-40B4-BE49-F238E27FC236}">
                <a16:creationId xmlns:a16="http://schemas.microsoft.com/office/drawing/2014/main" id="{B676432F-F55A-855F-E821-B89884AEB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826872" cy="18268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7A21AFC-3C6B-8227-18C3-98507E3036E0}"/>
              </a:ext>
            </a:extLst>
          </p:cNvPr>
          <p:cNvSpPr txBox="1">
            <a:spLocks/>
          </p:cNvSpPr>
          <p:nvPr/>
        </p:nvSpPr>
        <p:spPr bwMode="auto">
          <a:xfrm>
            <a:off x="610874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Dedication | Integrity | Professionalism |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JI Matrice 4TD Dron C2 Combo + DJI Care Plus 1 year | shop aeroMind.pl">
            <a:extLst>
              <a:ext uri="{FF2B5EF4-FFF2-40B4-BE49-F238E27FC236}">
                <a16:creationId xmlns:a16="http://schemas.microsoft.com/office/drawing/2014/main" id="{3D3FC9A2-5EBA-1C6A-2E1B-2E499403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04128"/>
            <a:ext cx="4523814" cy="22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52400"/>
            <a:ext cx="6324600" cy="635212"/>
          </a:xfrm>
        </p:spPr>
        <p:txBody>
          <a:bodyPr/>
          <a:lstStyle/>
          <a:p>
            <a:pPr algn="ctr"/>
            <a:r>
              <a:rPr lang="en-US" u="sng" dirty="0"/>
              <a:t>Technology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450" y="2882457"/>
            <a:ext cx="4991100" cy="14465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12" indent="0" algn="ctr">
              <a:buNone/>
            </a:pPr>
            <a:r>
              <a:rPr lang="en-US" sz="28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These are valuable assets in reducing criminal activity in Mission Hills.</a:t>
            </a:r>
          </a:p>
          <a:p>
            <a:pPr marL="36512" indent="0" algn="r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07" y="962698"/>
            <a:ext cx="2334186" cy="17579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C6E9D6-CDE1-859A-278F-EBE647A08DBC}"/>
              </a:ext>
            </a:extLst>
          </p:cNvPr>
          <p:cNvSpPr txBox="1">
            <a:spLocks/>
          </p:cNvSpPr>
          <p:nvPr/>
        </p:nvSpPr>
        <p:spPr bwMode="auto">
          <a:xfrm>
            <a:off x="389965" y="1280974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LPRs at </a:t>
            </a:r>
            <a:r>
              <a:rPr lang="en-US" sz="2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24</a:t>
            </a: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intersections </a:t>
            </a:r>
            <a:r>
              <a:rPr lang="en-US" sz="1800" b="1" i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(adding 3 more in 2026)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7F06EF-F13A-612C-3B3F-2D549B3225DC}"/>
              </a:ext>
            </a:extLst>
          </p:cNvPr>
          <p:cNvSpPr txBox="1">
            <a:spLocks/>
          </p:cNvSpPr>
          <p:nvPr/>
        </p:nvSpPr>
        <p:spPr bwMode="auto">
          <a:xfrm>
            <a:off x="4461622" y="4671664"/>
            <a:ext cx="3994898" cy="4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Drone First Responder</a:t>
            </a:r>
          </a:p>
          <a:p>
            <a:pPr marL="36512" indent="0">
              <a:buFont typeface="Wingdings 2" pitchFamily="18" charset="2"/>
              <a:buNone/>
            </a:pP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CACDE-9C69-60FA-147A-DF9FEE30098A}"/>
              </a:ext>
            </a:extLst>
          </p:cNvPr>
          <p:cNvSpPr txBox="1">
            <a:spLocks/>
          </p:cNvSpPr>
          <p:nvPr/>
        </p:nvSpPr>
        <p:spPr bwMode="auto">
          <a:xfrm>
            <a:off x="5715000" y="1272499"/>
            <a:ext cx="312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Cameras at </a:t>
            </a:r>
            <a:r>
              <a:rPr lang="en-US" sz="2400" b="1" u="sng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25</a:t>
            </a: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intersections </a:t>
            </a:r>
            <a:r>
              <a:rPr lang="en-US" sz="1800" b="1" i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(adding 3 more in 2026)</a:t>
            </a:r>
            <a:endParaRPr lang="en-US" sz="2400" dirty="0"/>
          </a:p>
        </p:txBody>
      </p:sp>
      <p:pic>
        <p:nvPicPr>
          <p:cNvPr id="2050" name="Picture 2" descr="Home - Grappler Police Bumper">
            <a:extLst>
              <a:ext uri="{FF2B5EF4-FFF2-40B4-BE49-F238E27FC236}">
                <a16:creationId xmlns:a16="http://schemas.microsoft.com/office/drawing/2014/main" id="{101FE904-EFC2-409A-B373-7027764B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" y="4460430"/>
            <a:ext cx="2791386" cy="15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C3E939-8CF4-5601-B0A2-8ABB549EF291}"/>
              </a:ext>
            </a:extLst>
          </p:cNvPr>
          <p:cNvSpPr txBox="1">
            <a:spLocks/>
          </p:cNvSpPr>
          <p:nvPr/>
        </p:nvSpPr>
        <p:spPr bwMode="auto">
          <a:xfrm>
            <a:off x="304800" y="6070388"/>
            <a:ext cx="3994898" cy="6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Grappler Police Bumper</a:t>
            </a:r>
          </a:p>
          <a:p>
            <a:pPr marL="36512" indent="0">
              <a:buFont typeface="Wingdings 2" pitchFamily="18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67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11820-CB4A-B56B-5A40-18856D82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endar&#10;&#10;AI-generated content may be incorrect.">
            <a:extLst>
              <a:ext uri="{FF2B5EF4-FFF2-40B4-BE49-F238E27FC236}">
                <a16:creationId xmlns:a16="http://schemas.microsoft.com/office/drawing/2014/main" id="{C8F370EE-2D41-D85A-CA84-B1631CB28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55" y="217673"/>
            <a:ext cx="1200690" cy="11999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FD2B7D-78DB-F660-9729-0FAC5596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5" y="286592"/>
            <a:ext cx="2971800" cy="1143000"/>
          </a:xfrm>
        </p:spPr>
        <p:txBody>
          <a:bodyPr/>
          <a:lstStyle/>
          <a:p>
            <a:r>
              <a:rPr lang="en-US" b="1" u="sng" dirty="0">
                <a:latin typeface="Calibri" panose="020F0502020204030204" pitchFamily="34" charset="0"/>
              </a:rPr>
              <a:t>World Cup</a:t>
            </a:r>
          </a:p>
        </p:txBody>
      </p:sp>
      <p:pic>
        <p:nvPicPr>
          <p:cNvPr id="3074" name="Picture 2" descr="Kansas City World Cup 2026 Matches, FIFA World Cup 2026 at The ArtsKC  Gallery, Kansas City MO, Experiences &amp; More">
            <a:extLst>
              <a:ext uri="{FF2B5EF4-FFF2-40B4-BE49-F238E27FC236}">
                <a16:creationId xmlns:a16="http://schemas.microsoft.com/office/drawing/2014/main" id="{2FD52A85-8132-03DA-4346-329D6698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5" y="1351708"/>
            <a:ext cx="26146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608BDE-57DB-17FD-E96A-67552A745A6C}"/>
              </a:ext>
            </a:extLst>
          </p:cNvPr>
          <p:cNvSpPr txBox="1">
            <a:spLocks/>
          </p:cNvSpPr>
          <p:nvPr/>
        </p:nvSpPr>
        <p:spPr bwMode="auto">
          <a:xfrm>
            <a:off x="2908746" y="2112309"/>
            <a:ext cx="589430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• Continual communication with FIFA  </a:t>
            </a:r>
          </a:p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  2026 KC and other agencies to   </a:t>
            </a:r>
          </a:p>
          <a:p>
            <a:pPr marL="36512" indent="0">
              <a:buFont typeface="Wingdings 2" pitchFamily="18" charset="2"/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  determine our role.</a:t>
            </a:r>
          </a:p>
          <a:p>
            <a:pPr marL="36512" indent="0"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• Prepping for equipment and staff </a:t>
            </a:r>
          </a:p>
          <a:p>
            <a:pPr marL="36512" indent="0"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  resources that will be needed.</a:t>
            </a:r>
          </a:p>
          <a:p>
            <a:pPr marL="36512" indent="0"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• All hands-on deck for WC (June, July)</a:t>
            </a:r>
          </a:p>
          <a:p>
            <a:pPr marL="36512" indent="0">
              <a:buNone/>
            </a:pPr>
            <a:r>
              <a:rPr lang="en-US" sz="2400" b="1" dirty="0">
                <a:ea typeface="Adobe Song Std L" panose="02020300000000000000" pitchFamily="18" charset="-128"/>
              </a:rPr>
              <a:t>• More info to come…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0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 YEAR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all make a concerted effort to reduce crime; lock your doors, remove valuables from plain sight, remove your car keys, and don’t fall for scams!</a:t>
            </a:r>
          </a:p>
          <a:p>
            <a:pPr marL="36512" indent="0">
              <a:buNone/>
            </a:pPr>
            <a:endParaRPr lang="en-US" sz="1600" dirty="0"/>
          </a:p>
          <a:p>
            <a:r>
              <a:rPr lang="en-US" dirty="0"/>
              <a:t>From all of us here at the </a:t>
            </a:r>
            <a:r>
              <a:rPr lang="en-US" i="1" dirty="0"/>
              <a:t>Police Department</a:t>
            </a:r>
            <a:r>
              <a:rPr lang="en-US" dirty="0"/>
              <a:t>, </a:t>
            </a:r>
            <a:r>
              <a:rPr lang="en-US" b="1" dirty="0">
                <a:solidFill>
                  <a:srgbClr val="FFC000"/>
                </a:solidFill>
              </a:rPr>
              <a:t>thank you </a:t>
            </a:r>
            <a:r>
              <a:rPr lang="en-US" dirty="0"/>
              <a:t>for your continued support!</a:t>
            </a:r>
          </a:p>
        </p:txBody>
      </p:sp>
      <p:pic>
        <p:nvPicPr>
          <p:cNvPr id="4" name="Picture 3" descr="Calendar&#10;&#10;AI-generated content may be incorrect.">
            <a:extLst>
              <a:ext uri="{FF2B5EF4-FFF2-40B4-BE49-F238E27FC236}">
                <a16:creationId xmlns:a16="http://schemas.microsoft.com/office/drawing/2014/main" id="{4A5FB9BF-A165-F2F2-2B0B-C34013AF2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55" y="217673"/>
            <a:ext cx="1200690" cy="1199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9BFD3-4DD0-6B5D-9B8B-520DD1CD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EF66-FE78-C3AC-B6EB-2DD4C68B60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327" y="304800"/>
            <a:ext cx="8195715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Mission Hills Police Department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4C545-D779-4EE4-82E3-07F74A320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" y="1219200"/>
            <a:ext cx="8010738" cy="5022116"/>
          </a:xfrm>
          <a:prstGeom prst="rect">
            <a:avLst/>
          </a:prstGeom>
        </p:spPr>
      </p:pic>
      <p:pic>
        <p:nvPicPr>
          <p:cNvPr id="11" name="Picture 10" descr="A picture containing text, device&#10;&#10;AI-generated content may be incorrect.">
            <a:extLst>
              <a:ext uri="{FF2B5EF4-FFF2-40B4-BE49-F238E27FC236}">
                <a16:creationId xmlns:a16="http://schemas.microsoft.com/office/drawing/2014/main" id="{C8A0AC58-B92F-6938-38E2-0F463C432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1826872" cy="18268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AB4452D-53FF-9913-01F7-86F9BA56BF03}"/>
              </a:ext>
            </a:extLst>
          </p:cNvPr>
          <p:cNvSpPr txBox="1">
            <a:spLocks/>
          </p:cNvSpPr>
          <p:nvPr/>
        </p:nvSpPr>
        <p:spPr bwMode="auto">
          <a:xfrm>
            <a:off x="610874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Dedication | Integrity | Professionalism | Service</a:t>
            </a:r>
          </a:p>
        </p:txBody>
      </p:sp>
    </p:spTree>
    <p:extLst>
      <p:ext uri="{BB962C8B-B14F-4D97-AF65-F5344CB8AC3E}">
        <p14:creationId xmlns:p14="http://schemas.microsoft.com/office/powerpoint/2010/main" val="25895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u="sng" dirty="0">
                <a:latin typeface="Calibri" panose="020F0502020204030204" pitchFamily="34" charset="0"/>
              </a:rPr>
              <a:t>Chief of Police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0543F-0D98-5E67-5A2D-7840DDBA1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600199"/>
            <a:ext cx="4038600" cy="4525963"/>
          </a:xfrm>
        </p:spPr>
        <p:txBody>
          <a:bodyPr/>
          <a:lstStyle/>
          <a:p>
            <a:pPr marL="36512" indent="0">
              <a:buNone/>
            </a:pPr>
            <a:endParaRPr lang="en-US" sz="4000" i="1" dirty="0">
              <a:latin typeface="+mn-lt"/>
            </a:endParaRPr>
          </a:p>
          <a:p>
            <a:pPr marL="36512" indent="0">
              <a:buNone/>
            </a:pPr>
            <a:r>
              <a:rPr lang="en-US" sz="2400" i="1" dirty="0">
                <a:latin typeface="+mn-lt"/>
              </a:rPr>
              <a:t>The Police Department is comprised of 47 sworn officers and 13 non-sworn employees who provide 24-hour law enforcement services for the communities of Prairie Village and the City of Mission Hills.</a:t>
            </a:r>
            <a:endParaRPr lang="en-US" sz="2400" b="1" u="sng" dirty="0"/>
          </a:p>
          <a:p>
            <a:endParaRPr lang="en-US" sz="2400" b="1" u="sng" dirty="0"/>
          </a:p>
          <a:p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82E42B-20F2-538B-0F7B-8E159FF8B3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615" y="1417638"/>
            <a:ext cx="3620770" cy="5165724"/>
          </a:xfrm>
        </p:spPr>
      </p:pic>
      <p:pic>
        <p:nvPicPr>
          <p:cNvPr id="3" name="Picture 2" descr="Calendar&#10;&#10;AI-generated content may be incorrect.">
            <a:extLst>
              <a:ext uri="{FF2B5EF4-FFF2-40B4-BE49-F238E27FC236}">
                <a16:creationId xmlns:a16="http://schemas.microsoft.com/office/drawing/2014/main" id="{08A2A8A0-F9BA-5C7B-E9CB-A26CE84EF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55" y="308953"/>
            <a:ext cx="1200690" cy="11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1699-5ABF-A320-F7B6-A32BCF11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10" y="283264"/>
            <a:ext cx="5848890" cy="1143000"/>
          </a:xfrm>
        </p:spPr>
        <p:txBody>
          <a:bodyPr/>
          <a:lstStyle/>
          <a:p>
            <a:pPr algn="ctr"/>
            <a:r>
              <a:rPr lang="en-US" u="sng" dirty="0">
                <a:latin typeface="+mn-lt"/>
              </a:rPr>
              <a:t>Division Commanders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57E217-C91D-FCFE-5688-C9B33731B6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6265" y="2286001"/>
            <a:ext cx="2110869" cy="3065416"/>
          </a:xfrm>
        </p:spPr>
      </p:pic>
      <p:pic>
        <p:nvPicPr>
          <p:cNvPr id="3" name="Picture 2" descr="Calendar&#10;&#10;AI-generated content may be incorrect.">
            <a:extLst>
              <a:ext uri="{FF2B5EF4-FFF2-40B4-BE49-F238E27FC236}">
                <a16:creationId xmlns:a16="http://schemas.microsoft.com/office/drawing/2014/main" id="{1D99E4FA-3EC5-350F-F3C0-27FFED6B1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83264"/>
            <a:ext cx="1200690" cy="1199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A8C42-958D-DC7B-6D3D-33DED476E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6199"/>
          <a:stretch/>
        </p:blipFill>
        <p:spPr>
          <a:xfrm>
            <a:off x="6155990" y="3472997"/>
            <a:ext cx="1997410" cy="2775403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47ADCBC-8732-E492-A3A9-39C2D92B7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3486" y="1339396"/>
            <a:ext cx="1865604" cy="27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EE845-AB47-438B-6D57-57E5C48C3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87" y="4137803"/>
            <a:ext cx="2066026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Investigations Division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535B01-5940-6EB0-3976-9AFAB75879B4}"/>
              </a:ext>
            </a:extLst>
          </p:cNvPr>
          <p:cNvSpPr txBox="1">
            <a:spLocks/>
          </p:cNvSpPr>
          <p:nvPr/>
        </p:nvSpPr>
        <p:spPr bwMode="auto">
          <a:xfrm>
            <a:off x="3628014" y="5351416"/>
            <a:ext cx="20660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000" dirty="0"/>
              <a:t>Patrol Division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AD7730-B355-B72C-3055-7F75295101C5}"/>
              </a:ext>
            </a:extLst>
          </p:cNvPr>
          <p:cNvSpPr txBox="1">
            <a:spLocks/>
          </p:cNvSpPr>
          <p:nvPr/>
        </p:nvSpPr>
        <p:spPr bwMode="auto">
          <a:xfrm>
            <a:off x="5771476" y="6248400"/>
            <a:ext cx="28391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000" dirty="0"/>
              <a:t>Staff Services Division</a:t>
            </a:r>
          </a:p>
        </p:txBody>
      </p:sp>
    </p:spTree>
    <p:extLst>
      <p:ext uri="{BB962C8B-B14F-4D97-AF65-F5344CB8AC3E}">
        <p14:creationId xmlns:p14="http://schemas.microsoft.com/office/powerpoint/2010/main" val="84010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in Crime Prevention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924800" cy="3200401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</a:rPr>
              <a:t>Residents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</a:rPr>
              <a:t>Mayor and Council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</a:rPr>
              <a:t>Mission Hills Administration / Staff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</a:rPr>
              <a:t>Police Department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3200" dirty="0">
                <a:latin typeface="Calibri" panose="020F0502020204030204" pitchFamily="34" charset="0"/>
              </a:rPr>
              <a:t>Crime Prevention and Safety Committee</a:t>
            </a:r>
          </a:p>
        </p:txBody>
      </p:sp>
      <p:pic>
        <p:nvPicPr>
          <p:cNvPr id="3" name="Picture 2" descr="Calendar&#10;&#10;AI-generated content may be incorrect.">
            <a:extLst>
              <a:ext uri="{FF2B5EF4-FFF2-40B4-BE49-F238E27FC236}">
                <a16:creationId xmlns:a16="http://schemas.microsoft.com/office/drawing/2014/main" id="{DFCF826D-89BE-C0B3-774D-944CED228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00690" cy="11999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lendar&#10;&#10;AI-generated content may be incorrect.">
            <a:extLst>
              <a:ext uri="{FF2B5EF4-FFF2-40B4-BE49-F238E27FC236}">
                <a16:creationId xmlns:a16="http://schemas.microsoft.com/office/drawing/2014/main" id="{BD0718A2-FA31-F2A1-5DC5-6FCB9BF4C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10" y="247835"/>
            <a:ext cx="1200690" cy="1199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3" y="0"/>
            <a:ext cx="6747294" cy="1143000"/>
          </a:xfrm>
        </p:spPr>
        <p:txBody>
          <a:bodyPr/>
          <a:lstStyle/>
          <a:p>
            <a:pPr algn="ctr"/>
            <a:r>
              <a:rPr lang="en-US" u="sng" dirty="0"/>
              <a:t>2025 Crime Highlights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03455"/>
              </p:ext>
            </p:extLst>
          </p:nvPr>
        </p:nvGraphicFramePr>
        <p:xfrm>
          <a:off x="533400" y="1143000"/>
          <a:ext cx="7467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Burglaries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968A3C-A084-FE4D-CCCA-FA97DFB65909}"/>
              </a:ext>
            </a:extLst>
          </p:cNvPr>
          <p:cNvSpPr txBox="1"/>
          <p:nvPr/>
        </p:nvSpPr>
        <p:spPr>
          <a:xfrm>
            <a:off x="571500" y="2362200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dobe Song Std L" panose="02020300000000000000"/>
              </a:rPr>
              <a:t>* </a:t>
            </a:r>
            <a:r>
              <a:rPr lang="en-US" sz="2400" b="1" u="sng" dirty="0">
                <a:ea typeface="Adobe Song Std L" panose="02020300000000000000"/>
              </a:rPr>
              <a:t>3</a:t>
            </a:r>
            <a:r>
              <a:rPr lang="en-US" sz="2400" dirty="0">
                <a:ea typeface="Adobe Song Std L" panose="02020300000000000000"/>
              </a:rPr>
              <a:t> of the </a:t>
            </a:r>
            <a:r>
              <a:rPr lang="en-US" sz="2400" b="1" u="sng" dirty="0">
                <a:ea typeface="Adobe Song Std L" panose="02020300000000000000"/>
              </a:rPr>
              <a:t>4</a:t>
            </a:r>
            <a:r>
              <a:rPr lang="en-US" sz="2400" dirty="0">
                <a:ea typeface="Adobe Song Std L" panose="02020300000000000000"/>
              </a:rPr>
              <a:t> residential burglaries were </a:t>
            </a:r>
            <a:r>
              <a:rPr lang="en-US" sz="2400" dirty="0">
                <a:solidFill>
                  <a:srgbClr val="FF0000"/>
                </a:solidFill>
                <a:ea typeface="Adobe Song Std L" panose="02020300000000000000"/>
              </a:rPr>
              <a:t>unlocked</a:t>
            </a:r>
            <a:r>
              <a:rPr lang="en-US" sz="2400" dirty="0">
                <a:ea typeface="Adobe Song Std L" panose="02020300000000000000"/>
              </a:rPr>
              <a:t> or insecure.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DD9B-CD86-A409-999E-DEAB425AFA45}"/>
              </a:ext>
            </a:extLst>
          </p:cNvPr>
          <p:cNvSpPr txBox="1"/>
          <p:nvPr/>
        </p:nvSpPr>
        <p:spPr>
          <a:xfrm>
            <a:off x="667871" y="5922741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dobe Song Std L" panose="02020300000000000000"/>
              </a:rPr>
              <a:t>* </a:t>
            </a:r>
            <a:r>
              <a:rPr lang="en-US" sz="2400" b="1" u="sng" dirty="0">
                <a:ea typeface="Adobe Song Std L" panose="02020300000000000000"/>
              </a:rPr>
              <a:t>2</a:t>
            </a:r>
            <a:r>
              <a:rPr lang="en-US" sz="2400" dirty="0">
                <a:ea typeface="Adobe Song Std L" panose="02020300000000000000"/>
              </a:rPr>
              <a:t> of the </a:t>
            </a:r>
            <a:r>
              <a:rPr lang="en-US" sz="2400" b="1" u="sng" dirty="0">
                <a:ea typeface="Adobe Song Std L" panose="02020300000000000000"/>
              </a:rPr>
              <a:t>2</a:t>
            </a:r>
            <a:r>
              <a:rPr lang="en-US" sz="2400" dirty="0">
                <a:ea typeface="Adobe Song Std L" panose="02020300000000000000"/>
              </a:rPr>
              <a:t> </a:t>
            </a:r>
            <a:r>
              <a:rPr lang="en-US" sz="2400" b="1" dirty="0">
                <a:ea typeface="Adobe Song Std L" panose="02020300000000000000"/>
              </a:rPr>
              <a:t>auto thefts </a:t>
            </a:r>
            <a:r>
              <a:rPr lang="en-US" sz="2400" dirty="0">
                <a:ea typeface="Adobe Song Std L" panose="02020300000000000000"/>
              </a:rPr>
              <a:t>were </a:t>
            </a:r>
            <a:r>
              <a:rPr lang="en-US" sz="2400" dirty="0">
                <a:solidFill>
                  <a:srgbClr val="FF0000"/>
                </a:solidFill>
                <a:ea typeface="Adobe Song Std L" panose="02020300000000000000"/>
              </a:rPr>
              <a:t>unlocked.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2CA9B-C8BD-F3D0-BE5A-3ECBCAE628B0}"/>
              </a:ext>
            </a:extLst>
          </p:cNvPr>
          <p:cNvSpPr txBox="1"/>
          <p:nvPr/>
        </p:nvSpPr>
        <p:spPr>
          <a:xfrm>
            <a:off x="609600" y="413669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dobe Song Std L" panose="02020300000000000000"/>
              </a:rPr>
              <a:t>* </a:t>
            </a:r>
            <a:r>
              <a:rPr lang="en-US" sz="2400" b="1" u="sng" dirty="0">
                <a:ea typeface="Adobe Song Std L" panose="02020300000000000000"/>
              </a:rPr>
              <a:t>6</a:t>
            </a:r>
            <a:r>
              <a:rPr lang="en-US" sz="2400" dirty="0">
                <a:ea typeface="Adobe Song Std L" panose="02020300000000000000"/>
              </a:rPr>
              <a:t> of the </a:t>
            </a:r>
            <a:r>
              <a:rPr lang="en-US" sz="2400" b="1" u="sng" dirty="0">
                <a:ea typeface="Adobe Song Std L" panose="02020300000000000000"/>
              </a:rPr>
              <a:t>7</a:t>
            </a:r>
            <a:r>
              <a:rPr lang="en-US" sz="2400" dirty="0">
                <a:ea typeface="Adobe Song Std L" panose="02020300000000000000"/>
              </a:rPr>
              <a:t> </a:t>
            </a:r>
            <a:r>
              <a:rPr lang="en-US" sz="2400" b="1" dirty="0">
                <a:ea typeface="Adobe Song Std L" panose="02020300000000000000"/>
              </a:rPr>
              <a:t>auto burglaries </a:t>
            </a:r>
            <a:r>
              <a:rPr lang="en-US" sz="2400" dirty="0">
                <a:ea typeface="Adobe Song Std L" panose="02020300000000000000"/>
              </a:rPr>
              <a:t>were </a:t>
            </a:r>
            <a:r>
              <a:rPr lang="en-US" sz="2400" dirty="0">
                <a:solidFill>
                  <a:srgbClr val="FF0000"/>
                </a:solidFill>
                <a:ea typeface="Adobe Song Std L" panose="02020300000000000000"/>
              </a:rPr>
              <a:t>unlocked.</a:t>
            </a:r>
            <a:endParaRPr lang="en-US" sz="24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A8B254B-81C4-EAA0-462D-57DF76177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54349"/>
              </p:ext>
            </p:extLst>
          </p:nvPr>
        </p:nvGraphicFramePr>
        <p:xfrm>
          <a:off x="571500" y="2953175"/>
          <a:ext cx="7467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Auto Burgs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6918231-A2D6-7766-EDDF-A5547E839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581938"/>
              </p:ext>
            </p:extLst>
          </p:nvPr>
        </p:nvGraphicFramePr>
        <p:xfrm>
          <a:off x="571500" y="4748366"/>
          <a:ext cx="7467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Auto Theft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0719"/>
            <a:ext cx="7162800" cy="1143000"/>
          </a:xfrm>
        </p:spPr>
        <p:txBody>
          <a:bodyPr/>
          <a:lstStyle/>
          <a:p>
            <a:pPr algn="ctr"/>
            <a:r>
              <a:rPr lang="en-US" b="1" u="sng" dirty="0">
                <a:latin typeface="Calibri" panose="020F0502020204030204" pitchFamily="34" charset="0"/>
              </a:rPr>
              <a:t>Violent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3719"/>
            <a:ext cx="7848600" cy="323056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Adobe Song Std L" panose="02020300000000000000" pitchFamily="18" charset="-128"/>
              </a:rPr>
              <a:t>Mission Hills had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1</a:t>
            </a:r>
            <a:r>
              <a:rPr lang="en-US" sz="3200" b="1" dirty="0">
                <a:latin typeface="Calibri" panose="020F0502020204030204" pitchFamily="34" charset="0"/>
                <a:ea typeface="Adobe Song Std L" panose="02020300000000000000" pitchFamily="18" charset="-128"/>
              </a:rPr>
              <a:t> Non-Domestic Violent Crime in 2025.</a:t>
            </a:r>
          </a:p>
          <a:p>
            <a:pPr marL="0" indent="0" algn="l">
              <a:buNone/>
            </a:pPr>
            <a:endParaRPr lang="en-US" sz="1400" b="1" dirty="0">
              <a:latin typeface="Calibri" panose="020F0502020204030204" pitchFamily="34" charset="0"/>
              <a:ea typeface="Adobe Song Std L" panose="02020300000000000000" pitchFamily="18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Adobe Song Std L" panose="02020300000000000000" pitchFamily="18" charset="-128"/>
              </a:rPr>
              <a:t>With over 1,327 homes in Mission Hills, this is truly remarkable regarding community safety!</a:t>
            </a:r>
          </a:p>
          <a:p>
            <a:pPr marL="36512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Calendar&#10;&#10;AI-generated content may be incorrect.">
            <a:extLst>
              <a:ext uri="{FF2B5EF4-FFF2-40B4-BE49-F238E27FC236}">
                <a16:creationId xmlns:a16="http://schemas.microsoft.com/office/drawing/2014/main" id="{43798A7A-05CE-3B4A-E918-9EC894B63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00690" cy="11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0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Crime Prevention and Safety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-35859" y="1828800"/>
            <a:ext cx="7507941" cy="3810000"/>
          </a:xfrm>
        </p:spPr>
        <p:txBody>
          <a:bodyPr/>
          <a:lstStyle/>
          <a:p>
            <a:pPr marL="36512" indent="0">
              <a:buClr>
                <a:schemeClr val="tx1"/>
              </a:buClr>
              <a:buNone/>
            </a:pPr>
            <a:endParaRPr lang="en-US" sz="1000" dirty="0">
              <a:latin typeface="Calibri" panose="020F0502020204030204" pitchFamily="34" charset="0"/>
            </a:endParaRPr>
          </a:p>
          <a:p>
            <a:pPr marL="511175" lvl="1" indent="-169863">
              <a:buClr>
                <a:schemeClr val="tx1"/>
              </a:buClr>
              <a:buNone/>
            </a:pPr>
            <a:r>
              <a:rPr lang="en-US" altLang="en-US" dirty="0">
                <a:latin typeface="Calibri" panose="020F0502020204030204" pitchFamily="34" charset="0"/>
              </a:rPr>
              <a:t>- “If you see something, say something”</a:t>
            </a:r>
          </a:p>
          <a:p>
            <a:pPr marL="511175" lvl="1" indent="-169863">
              <a:buClr>
                <a:schemeClr val="tx1"/>
              </a:buClr>
              <a:buFontTx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Remove valuables from cars, LOCK, take keys</a:t>
            </a:r>
          </a:p>
          <a:p>
            <a:pPr marL="511175" lvl="1" indent="-169863">
              <a:buClr>
                <a:schemeClr val="tx1"/>
              </a:buClr>
              <a:buNone/>
            </a:pPr>
            <a:r>
              <a:rPr lang="en-US" altLang="en-US" dirty="0">
                <a:latin typeface="Calibri" panose="020F0502020204030204" pitchFamily="34" charset="0"/>
              </a:rPr>
              <a:t>- Close/LOCK garage doors, and windows</a:t>
            </a:r>
          </a:p>
          <a:p>
            <a:pPr marL="511175" lvl="1" indent="-169863">
              <a:buClr>
                <a:schemeClr val="tx1"/>
              </a:buClr>
              <a:buFontTx/>
              <a:buChar char="-"/>
            </a:pPr>
            <a:r>
              <a:rPr lang="en-US" altLang="en-US" dirty="0">
                <a:latin typeface="Calibri" panose="020F0502020204030204" pitchFamily="34" charset="0"/>
              </a:rPr>
              <a:t>House watch program</a:t>
            </a:r>
            <a:endParaRPr lang="en-US" altLang="en-US" sz="3000" dirty="0">
              <a:latin typeface="Calibri" panose="020F0502020204030204" pitchFamily="34" charset="0"/>
            </a:endParaRPr>
          </a:p>
          <a:p>
            <a:pPr marL="511175" lvl="1" indent="-169863">
              <a:buClr>
                <a:schemeClr val="tx1"/>
              </a:buClr>
              <a:buFontTx/>
              <a:buChar char="-"/>
            </a:pPr>
            <a:r>
              <a:rPr lang="en-US" sz="2600" dirty="0">
                <a:latin typeface="Calibri" panose="020F0502020204030204" pitchFamily="34" charset="0"/>
              </a:rPr>
              <a:t>Lighting around entrances and driveways</a:t>
            </a:r>
          </a:p>
          <a:p>
            <a:pPr marL="511175" lvl="1" indent="-169863">
              <a:buClr>
                <a:schemeClr val="tx1"/>
              </a:buClr>
              <a:buFontTx/>
              <a:buChar char="-"/>
            </a:pPr>
            <a:r>
              <a:rPr lang="en-US" sz="2600" dirty="0">
                <a:latin typeface="Calibri" panose="020F0502020204030204" pitchFamily="34" charset="0"/>
              </a:rPr>
              <a:t>Alarm systems, camera systems</a:t>
            </a:r>
          </a:p>
          <a:p>
            <a:pPr marL="511175" lvl="1" indent="-169863">
              <a:buClr>
                <a:schemeClr val="tx1"/>
              </a:buClr>
              <a:buFontTx/>
              <a:buChar char="-"/>
            </a:pPr>
            <a:r>
              <a:rPr lang="en-US" sz="2600" dirty="0">
                <a:latin typeface="Calibri" panose="020F0502020204030204" pitchFamily="34" charset="0"/>
              </a:rPr>
              <a:t>Trimming and cleaning up the landscape 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C06110-7599-94D2-7324-7B0478FD4444}"/>
              </a:ext>
            </a:extLst>
          </p:cNvPr>
          <p:cNvSpPr txBox="1">
            <a:spLocks/>
          </p:cNvSpPr>
          <p:nvPr/>
        </p:nvSpPr>
        <p:spPr bwMode="auto">
          <a:xfrm>
            <a:off x="381000" y="1109382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Team Effort: We Need Your Help!</a:t>
            </a:r>
          </a:p>
        </p:txBody>
      </p:sp>
      <p:pic>
        <p:nvPicPr>
          <p:cNvPr id="5" name="Picture 4" descr="Calendar&#10;&#10;AI-generated content may be incorrect.">
            <a:extLst>
              <a:ext uri="{FF2B5EF4-FFF2-40B4-BE49-F238E27FC236}">
                <a16:creationId xmlns:a16="http://schemas.microsoft.com/office/drawing/2014/main" id="{A4487C3E-1BB6-C4DB-8521-BBE9B20D1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200690" cy="1199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DF2A1-D229-D464-C683-6E806D03740D}"/>
              </a:ext>
            </a:extLst>
          </p:cNvPr>
          <p:cNvSpPr txBox="1"/>
          <p:nvPr/>
        </p:nvSpPr>
        <p:spPr>
          <a:xfrm>
            <a:off x="2097583" y="5506859"/>
            <a:ext cx="3341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Community Connect</a:t>
            </a:r>
          </a:p>
          <a:p>
            <a:r>
              <a:rPr lang="en-US" sz="2000" b="1" i="1" dirty="0">
                <a:solidFill>
                  <a:srgbClr val="FFFF00"/>
                </a:solidFill>
                <a:latin typeface="Calibri" panose="020F0502020204030204" pitchFamily="34" charset="0"/>
              </a:rPr>
              <a:t>(register your cameras)</a:t>
            </a:r>
          </a:p>
        </p:txBody>
      </p:sp>
      <p:pic>
        <p:nvPicPr>
          <p:cNvPr id="2050" name="Picture 2" descr="Our Future as Axon">
            <a:extLst>
              <a:ext uri="{FF2B5EF4-FFF2-40B4-BE49-F238E27FC236}">
                <a16:creationId xmlns:a16="http://schemas.microsoft.com/office/drawing/2014/main" id="{6D5653E3-1C66-D35D-E959-19B40E9F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97894"/>
            <a:ext cx="1564183" cy="10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0631A-BF26-22DA-C945-4A1C8E71F35A}"/>
              </a:ext>
            </a:extLst>
          </p:cNvPr>
          <p:cNvSpPr txBox="1"/>
          <p:nvPr/>
        </p:nvSpPr>
        <p:spPr>
          <a:xfrm>
            <a:off x="6002832" y="5342632"/>
            <a:ext cx="303791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Crime Prevention Det. Folvarcik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913-385-4657</a:t>
            </a:r>
            <a:endParaRPr lang="en-US" sz="20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A084B-BC09-6F8D-FA2D-A6C75818D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93FC-1777-57B0-46A3-64589BB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1" y="156882"/>
            <a:ext cx="487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Don’t Be a Victim!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50B1E-4DCE-125D-E903-B7433B08E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81062"/>
              </p:ext>
            </p:extLst>
          </p:nvPr>
        </p:nvGraphicFramePr>
        <p:xfrm>
          <a:off x="266700" y="1797423"/>
          <a:ext cx="8686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5689207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97356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SCAM Method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2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Telephone</a:t>
                      </a:r>
                      <a:r>
                        <a:rPr lang="en-US" dirty="0"/>
                        <a:t> </a:t>
                      </a:r>
                      <a:r>
                        <a:rPr lang="en-US" sz="1700" i="1" dirty="0"/>
                        <a:t>(late payments, “Government”, IRS, gift cards, threats to arrest)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hang up, block phone number, call police, NEVER give info over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0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Computer</a:t>
                      </a:r>
                      <a:r>
                        <a:rPr lang="en-US" b="0" dirty="0"/>
                        <a:t> </a:t>
                      </a:r>
                      <a:r>
                        <a:rPr lang="en-US" b="0" i="1" dirty="0"/>
                        <a:t>(disguised emails from stores, Pop Ups, Advertisements)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click, don’t reply, ask someone else, NEVER send money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8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Mail</a:t>
                      </a:r>
                      <a:r>
                        <a:rPr lang="en-US" b="0" dirty="0"/>
                        <a:t> </a:t>
                      </a:r>
                      <a:r>
                        <a:rPr lang="en-US" b="0" i="1" dirty="0"/>
                        <a:t>(refund &amp; payment checks)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cash or send $ back, shred personal docs, monitor financial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5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Out &amp; About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 purse/wallet close, don’t carry lots of cash, be aware of surroundings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4491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F8A03B6-1AA0-B759-FF88-FF87DE6E0D0D}"/>
              </a:ext>
            </a:extLst>
          </p:cNvPr>
          <p:cNvSpPr txBox="1">
            <a:spLocks/>
          </p:cNvSpPr>
          <p:nvPr/>
        </p:nvSpPr>
        <p:spPr bwMode="auto">
          <a:xfrm>
            <a:off x="1905000" y="959223"/>
            <a:ext cx="487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Commons Scams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16F92A-50A5-DBF4-B67E-3FF9BD07B30E}"/>
              </a:ext>
            </a:extLst>
          </p:cNvPr>
          <p:cNvSpPr txBox="1">
            <a:spLocks/>
          </p:cNvSpPr>
          <p:nvPr/>
        </p:nvSpPr>
        <p:spPr bwMode="auto">
          <a:xfrm>
            <a:off x="304800" y="5334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Protect your personal information.  Call the police if scammed or have questions.</a:t>
            </a:r>
          </a:p>
        </p:txBody>
      </p:sp>
    </p:spTree>
    <p:extLst>
      <p:ext uri="{BB962C8B-B14F-4D97-AF65-F5344CB8AC3E}">
        <p14:creationId xmlns:p14="http://schemas.microsoft.com/office/powerpoint/2010/main" val="40517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endar&#10;&#10;AI-generated content may be incorrect.">
            <a:extLst>
              <a:ext uri="{FF2B5EF4-FFF2-40B4-BE49-F238E27FC236}">
                <a16:creationId xmlns:a16="http://schemas.microsoft.com/office/drawing/2014/main" id="{B042C614-0A49-E2DA-85F5-B7749893A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44" y="275662"/>
            <a:ext cx="1200690" cy="11999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200A0EB-DFDE-3478-6EA2-22F04DC4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33" y="304145"/>
            <a:ext cx="5934345" cy="1143000"/>
          </a:xfrm>
        </p:spPr>
        <p:txBody>
          <a:bodyPr/>
          <a:lstStyle/>
          <a:p>
            <a:r>
              <a:rPr lang="en-US" b="1" u="sng" dirty="0">
                <a:latin typeface="Calibri" panose="020F0502020204030204" pitchFamily="34" charset="0"/>
              </a:rPr>
              <a:t>E-Bikes &amp; Scooters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7AC22C-E635-13F5-9C1C-EFF0DB258CF4}"/>
              </a:ext>
            </a:extLst>
          </p:cNvPr>
          <p:cNvSpPr txBox="1">
            <a:spLocks/>
          </p:cNvSpPr>
          <p:nvPr/>
        </p:nvSpPr>
        <p:spPr bwMode="auto">
          <a:xfrm>
            <a:off x="251987" y="1447145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7EA52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CEAF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itchFamily="18" charset="2"/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City Ordinance Updated</a:t>
            </a: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Social Media, website posts</a:t>
            </a: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Worked with SMSD Schools</a:t>
            </a: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Hosted e-bike/scooter check in at PD</a:t>
            </a: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Hosted educational workshop </a:t>
            </a:r>
            <a:r>
              <a:rPr lang="en-US" sz="2800" b="1">
                <a:ea typeface="Adobe Song Std L" panose="02020300000000000000" pitchFamily="18" charset="-128"/>
              </a:rPr>
              <a:t>at IHCC </a:t>
            </a:r>
            <a:endParaRPr lang="en-US" sz="2800" b="1" dirty="0">
              <a:ea typeface="Adobe Song Std L" panose="02020300000000000000" pitchFamily="18" charset="-128"/>
            </a:endParaRP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  Country Club</a:t>
            </a:r>
          </a:p>
          <a:p>
            <a:pPr marL="36512" indent="0">
              <a:buNone/>
            </a:pPr>
            <a:r>
              <a:rPr lang="en-US" sz="2800" b="1" dirty="0">
                <a:ea typeface="Adobe Song Std L" panose="02020300000000000000" pitchFamily="18" charset="-128"/>
              </a:rPr>
              <a:t>• Active police enforcement and response </a:t>
            </a:r>
            <a:endParaRPr lang="en-US" sz="2800" dirty="0"/>
          </a:p>
        </p:txBody>
      </p:sp>
      <p:pic>
        <p:nvPicPr>
          <p:cNvPr id="11" name="Picture 4" descr="E Prime III Product Image">
            <a:extLst>
              <a:ext uri="{FF2B5EF4-FFF2-40B4-BE49-F238E27FC236}">
                <a16:creationId xmlns:a16="http://schemas.microsoft.com/office/drawing/2014/main" id="{F5C2E2CC-530F-27EE-166E-33A0796F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828800"/>
            <a:ext cx="1511528" cy="26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#Color_Green">
            <a:extLst>
              <a:ext uri="{FF2B5EF4-FFF2-40B4-BE49-F238E27FC236}">
                <a16:creationId xmlns:a16="http://schemas.microsoft.com/office/drawing/2014/main" id="{47EDB7E0-A063-61E7-F605-2F3C227F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r="1" b="4633"/>
          <a:stretch>
            <a:fillRect/>
          </a:stretch>
        </p:blipFill>
        <p:spPr bwMode="auto">
          <a:xfrm>
            <a:off x="2743200" y="5012579"/>
            <a:ext cx="2206961" cy="1845421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8628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27221</TotalTime>
  <Words>559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Song Std L</vt:lpstr>
      <vt:lpstr>Arial</vt:lpstr>
      <vt:lpstr>Calibri</vt:lpstr>
      <vt:lpstr>Franklin Gothic Book</vt:lpstr>
      <vt:lpstr>Wingdings</vt:lpstr>
      <vt:lpstr>Wingdings 2</vt:lpstr>
      <vt:lpstr>Technic</vt:lpstr>
      <vt:lpstr>Mission Hills Police Department</vt:lpstr>
      <vt:lpstr>Chief of Police</vt:lpstr>
      <vt:lpstr>Division Commanders</vt:lpstr>
      <vt:lpstr>Partners in Crime Prevention</vt:lpstr>
      <vt:lpstr>2025 Crime Highlights</vt:lpstr>
      <vt:lpstr>Violent Crime</vt:lpstr>
      <vt:lpstr>Crime Prevention and Safety</vt:lpstr>
      <vt:lpstr>Don’t Be a Victim!</vt:lpstr>
      <vt:lpstr>E-Bikes &amp; Scooters</vt:lpstr>
      <vt:lpstr>Technology Resources</vt:lpstr>
      <vt:lpstr>World Cup</vt:lpstr>
      <vt:lpstr>THE YEAR AHEAD</vt:lpstr>
      <vt:lpstr>Mission Hills Police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Lee</dc:creator>
  <cp:lastModifiedBy>Josh Putthoff</cp:lastModifiedBy>
  <cp:revision>483</cp:revision>
  <cp:lastPrinted>2016-01-14T16:29:28Z</cp:lastPrinted>
  <dcterms:created xsi:type="dcterms:W3CDTF">1601-01-01T00:00:00Z</dcterms:created>
  <dcterms:modified xsi:type="dcterms:W3CDTF">2026-01-20T18:04:01Z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