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45" r:id="rId1"/>
  </p:sldMasterIdLst>
  <p:notesMasterIdLst>
    <p:notesMasterId r:id="rId24"/>
  </p:notesMasterIdLst>
  <p:handoutMasterIdLst>
    <p:handoutMasterId r:id="rId25"/>
  </p:handoutMasterIdLst>
  <p:sldIdLst>
    <p:sldId id="370" r:id="rId2"/>
    <p:sldId id="378" r:id="rId3"/>
    <p:sldId id="373" r:id="rId4"/>
    <p:sldId id="372" r:id="rId5"/>
    <p:sldId id="379" r:id="rId6"/>
    <p:sldId id="384" r:id="rId7"/>
    <p:sldId id="383" r:id="rId8"/>
    <p:sldId id="394" r:id="rId9"/>
    <p:sldId id="381" r:id="rId10"/>
    <p:sldId id="386" r:id="rId11"/>
    <p:sldId id="375" r:id="rId12"/>
    <p:sldId id="376" r:id="rId13"/>
    <p:sldId id="377" r:id="rId14"/>
    <p:sldId id="393" r:id="rId15"/>
    <p:sldId id="398" r:id="rId16"/>
    <p:sldId id="402" r:id="rId17"/>
    <p:sldId id="401" r:id="rId18"/>
    <p:sldId id="399" r:id="rId19"/>
    <p:sldId id="400" r:id="rId20"/>
    <p:sldId id="396" r:id="rId21"/>
    <p:sldId id="397" r:id="rId22"/>
    <p:sldId id="391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25415-7A8B-3754-F80E-366AE4E3D666}" name="Marin Lersch" initials="ML" userId="S::mlersch@axon.com::c8b3df42-e2e4-45a9-a461-85f1b591bd11" providerId="AD"/>
  <p188:author id="{3B916832-6DC7-A3E6-68BA-9C3552519499}" name="Meghan Woolbright" initials="MW" userId="S-1-5-21-2008630716-848139038-2785650192-1700" providerId="AD"/>
  <p188:author id="{F30D724C-C2CC-F4CD-613D-1241D9A4A084}" name="Jennifer Lee" initials="JL" userId="S::jlee@missionhillsks.gov::80b5a17d-ad44-4617-9bc6-f7d8452fa5f2" providerId="AD"/>
  <p188:author id="{7BF22F56-1075-DE23-3BC4-4ADD76E7A553}" name="Meghan Woolbright" initials="MW" userId="S::Mwoolbright@missionhillsks.gov::01e5f1df-7882-42f2-8bae-6e6d2e05fa59" providerId="AD"/>
  <p188:author id="{C4213D79-3D79-C7FA-AB19-59F7471D07A5}" name="Anna Osborn" initials="" userId="S::aosborn@axon.com::db6c40ef-89ec-48cf-b130-6d0b0902378c" providerId="AD"/>
  <p188:author id="{2DECF89D-E2B0-4CAF-A2CB-40CBC6178DEF}" name="Matt Karsten" initials="MK" userId="S::mkarsten@axon.com::88c7c704-4cb4-4567-94d2-bdd3115fc066" providerId="AD"/>
  <p188:author id="{6E35F3FE-C426-0A70-881B-E45C2BDB8E62}" name="Justin Carroll" initials="JC" userId="S::Jcarroll@missionhillsks.gov::5f0d56b4-82e1-4b61-914b-03718159c0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766" autoAdjust="0"/>
  </p:normalViewPr>
  <p:slideViewPr>
    <p:cSldViewPr snapToGrid="0">
      <p:cViewPr varScale="1">
        <p:scale>
          <a:sx n="105" d="100"/>
          <a:sy n="105" d="100"/>
        </p:scale>
        <p:origin x="17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 </a:t>
            </a:r>
          </a:p>
        </c:rich>
      </c:tx>
      <c:layout>
        <c:manualLayout>
          <c:xMode val="edge"/>
          <c:yMode val="edge"/>
          <c:x val="0.380166666666666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668-4558-A3F9-5593A7F942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668-4558-A3F9-5593A7F942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668-4558-A3F9-5593A7F942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668-4558-A3F9-5593A7F942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668-4558-A3F9-5593A7F942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668-4558-A3F9-5593A7F9423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668-4558-A3F9-5593A7F94234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607976-BFC0-40F1-8F7E-75189D263B26}" type="CATEGORYNAME">
                      <a:rPr lang="en-US" sz="180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/>
                      <a:t> </a:t>
                    </a:r>
                    <a:fld id="{D5E7577F-0CE0-4611-8CD5-4576D3FDBA97}" type="PERCENTAGE">
                      <a:rPr lang="en-US" sz="1800" baseline="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668-4558-A3F9-5593A7F94234}"/>
                </c:ext>
              </c:extLst>
            </c:dLbl>
            <c:dLbl>
              <c:idx val="1"/>
              <c:layout>
                <c:manualLayout>
                  <c:x val="1.3888920843777788E-2"/>
                  <c:y val="1.569956963096373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E9ECA8-AC5C-473E-B725-7A032CF917BF}" type="CATEGORYNAME">
                      <a:rPr lang="en-US" sz="180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dirty="0">
                        <a:solidFill>
                          <a:schemeClr val="tx1"/>
                        </a:solidFill>
                      </a:rPr>
                      <a:t> </a:t>
                    </a:r>
                    <a:fld id="{AF5AA2FC-29FA-4BE0-B29F-6CE17550E8D1}" type="PERCENTAGE">
                      <a:rPr lang="en-US" sz="180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668-4558-A3F9-5593A7F94234}"/>
                </c:ext>
              </c:extLst>
            </c:dLbl>
            <c:dLbl>
              <c:idx val="2"/>
              <c:layout>
                <c:manualLayout>
                  <c:x val="-2.6595542753148866E-2"/>
                  <c:y val="-4.19653572363083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9DB146-830D-4922-896F-50286015DFB7}" type="CATEGORYNAME">
                      <a:rPr lang="en-US" sz="180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/>
                      <a:t> </a:t>
                    </a:r>
                    <a:fld id="{7D92D1EC-DDD6-4EDD-9A9F-9C9434F1FA43}" type="PERCENTAGE">
                      <a:rPr lang="en-US" sz="1800" baseline="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58393430892887"/>
                      <c:h val="0.17012569158333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668-4558-A3F9-5593A7F9423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BEFF3F9-E1DF-4426-96FE-526B74F9F76C}" type="CATEGORYNAME">
                      <a:rPr lang="en-US" sz="180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/>
                      <a:t> </a:t>
                    </a:r>
                    <a:fld id="{DE1D61FC-AA23-47C6-9BA8-FECF4C95F222}" type="PERCENTAGE">
                      <a:rPr lang="en-US" sz="1800" baseline="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668-4558-A3F9-5593A7F94234}"/>
                </c:ext>
              </c:extLst>
            </c:dLbl>
            <c:dLbl>
              <c:idx val="4"/>
              <c:layout>
                <c:manualLayout>
                  <c:x val="-0.1555555555555555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07FE27-1501-4A39-B9E7-FA1311D35862}" type="CATEGORYNAME">
                      <a:rPr lang="en-US" sz="180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/>
                      <a:t> </a:t>
                    </a:r>
                    <a:fld id="{DDFE63D5-A375-4C7C-A5F5-C67FE2C9FB95}" type="PERCENTAGE">
                      <a:rPr lang="en-US" sz="1800" baseline="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668-4558-A3F9-5593A7F94234}"/>
                </c:ext>
              </c:extLst>
            </c:dLbl>
            <c:dLbl>
              <c:idx val="5"/>
              <c:layout>
                <c:manualLayout>
                  <c:x val="5.6554065946454596E-2"/>
                  <c:y val="4.680385461160506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63D883-30AC-4BF4-B296-DD974939B2C6}" type="CATEGORYNAME">
                      <a:rPr lang="en-US" sz="180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dirty="0">
                        <a:solidFill>
                          <a:schemeClr val="tx1"/>
                        </a:solidFill>
                      </a:rPr>
                      <a:t> </a:t>
                    </a:r>
                    <a:fld id="{14365381-C38B-4DBB-BC28-DAC4598ED9C9}" type="PERCENTAGE">
                      <a:rPr lang="en-US" sz="180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87503313286958"/>
                      <c:h val="0.1834028736098709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668-4558-A3F9-5593A7F94234}"/>
                </c:ext>
              </c:extLst>
            </c:dLbl>
            <c:dLbl>
              <c:idx val="6"/>
              <c:layout>
                <c:manualLayout>
                  <c:x val="0.23333333333333334"/>
                  <c:y val="-1.38888888888889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689A8E-94AB-48B9-8168-5A6DE8B70369}" type="CATEGORYNAME">
                      <a:rPr lang="en-US" sz="180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/>
                      <a:t> </a:t>
                    </a:r>
                    <a:fld id="{38AFA819-D1E3-4F39-A0DE-A777C97FC3E2}" type="PERCENTAGE">
                      <a:rPr lang="en-US" sz="1800" baseline="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668-4558-A3F9-5593A7F942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Revenues!$A$3:$A$9</c:f>
              <c:strCache>
                <c:ptCount val="7"/>
                <c:pt idx="0">
                  <c:v>Property Taxes</c:v>
                </c:pt>
                <c:pt idx="1">
                  <c:v>Franchise Fees</c:v>
                </c:pt>
                <c:pt idx="2">
                  <c:v>Intergovermental </c:v>
                </c:pt>
                <c:pt idx="3">
                  <c:v>Sales Tax</c:v>
                </c:pt>
                <c:pt idx="4">
                  <c:v>Fines and Penalties</c:v>
                </c:pt>
                <c:pt idx="5">
                  <c:v>Building Fees/Licenses</c:v>
                </c:pt>
                <c:pt idx="6">
                  <c:v>All Other Revenue</c:v>
                </c:pt>
              </c:strCache>
            </c:strRef>
          </c:cat>
          <c:val>
            <c:numRef>
              <c:f>Revenues!$D$3:$D$9</c:f>
              <c:numCache>
                <c:formatCode>0.00%</c:formatCode>
                <c:ptCount val="7"/>
                <c:pt idx="0">
                  <c:v>0.58180906915299546</c:v>
                </c:pt>
                <c:pt idx="1">
                  <c:v>4.6669364955412608E-2</c:v>
                </c:pt>
                <c:pt idx="2">
                  <c:v>1.960811173199797E-2</c:v>
                </c:pt>
                <c:pt idx="3">
                  <c:v>0.288224065500925</c:v>
                </c:pt>
                <c:pt idx="4">
                  <c:v>1.5543445196314508E-2</c:v>
                </c:pt>
                <c:pt idx="5">
                  <c:v>4.1517488581492921E-2</c:v>
                </c:pt>
                <c:pt idx="6">
                  <c:v>6.6284548808614773E-3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668-4558-A3F9-5593A7F94234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6668-4558-A3F9-5593A7F942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6668-4558-A3F9-5593A7F942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6668-4558-A3F9-5593A7F942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6668-4558-A3F9-5593A7F942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6668-4558-A3F9-5593A7F942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6668-4558-A3F9-5593A7F9423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6668-4558-A3F9-5593A7F9423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6668-4558-A3F9-5593A7F9423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6668-4558-A3F9-5593A7F9423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6668-4558-A3F9-5593A7F9423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6668-4558-A3F9-5593A7F9423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8-6668-4558-A3F9-5593A7F9423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A-6668-4558-A3F9-5593A7F9423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C-6668-4558-A3F9-5593A7F9423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Revenues!$A$3:$A$9</c:f>
              <c:strCache>
                <c:ptCount val="7"/>
                <c:pt idx="0">
                  <c:v>Property Taxes</c:v>
                </c:pt>
                <c:pt idx="1">
                  <c:v>Franchise Fees</c:v>
                </c:pt>
                <c:pt idx="2">
                  <c:v>Intergovermental </c:v>
                </c:pt>
                <c:pt idx="3">
                  <c:v>Sales Tax</c:v>
                </c:pt>
                <c:pt idx="4">
                  <c:v>Fines and Penalties</c:v>
                </c:pt>
                <c:pt idx="5">
                  <c:v>Building Fees/Licenses</c:v>
                </c:pt>
                <c:pt idx="6">
                  <c:v>All Other Revenue</c:v>
                </c:pt>
              </c:strCache>
            </c:strRef>
          </c:cat>
          <c:val>
            <c:numRef>
              <c:f>Revenues!$E$3:$E$9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1D-6668-4558-A3F9-5593A7F942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Expenditures!$D$2</c:f>
              <c:strCache>
                <c:ptCount val="1"/>
                <c:pt idx="0">
                  <c:v>% of Total Expenditures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50-4AD2-8526-4CDFFCA1D5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50-4AD2-8526-4CDFFCA1D5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50-4AD2-8526-4CDFFCA1D5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250-4AD2-8526-4CDFFCA1D5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250-4AD2-8526-4CDFFCA1D53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250-4AD2-8526-4CDFFCA1D53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250-4AD2-8526-4CDFFCA1D53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250-4AD2-8526-4CDFFCA1D53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11246247862327"/>
                      <c:h val="0.200987316428026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250-4AD2-8526-4CDFFCA1D532}"/>
                </c:ext>
              </c:extLst>
            </c:dLbl>
            <c:dLbl>
              <c:idx val="1"/>
              <c:layout>
                <c:manualLayout>
                  <c:x val="3.227436348198362E-2"/>
                  <c:y val="3.49923310770473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50-4AD2-8526-4CDFFCA1D532}"/>
                </c:ext>
              </c:extLst>
            </c:dLbl>
            <c:dLbl>
              <c:idx val="2"/>
              <c:layout>
                <c:manualLayout>
                  <c:x val="1.778019947619559E-2"/>
                  <c:y val="-9.91449380516343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80207847498773"/>
                      <c:h val="0.265066907908634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250-4AD2-8526-4CDFFCA1D532}"/>
                </c:ext>
              </c:extLst>
            </c:dLbl>
            <c:dLbl>
              <c:idx val="3"/>
              <c:layout>
                <c:manualLayout>
                  <c:x val="0.13438654791375165"/>
                  <c:y val="-1.1480423581708471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dirty="0">
                        <a:solidFill>
                          <a:schemeClr val="tx1"/>
                        </a:solidFill>
                      </a:rPr>
                      <a:t>Health &amp; Environment</a:t>
                    </a:r>
                    <a:r>
                      <a:rPr lang="en-US" sz="1800" b="1" baseline="0" dirty="0">
                        <a:solidFill>
                          <a:schemeClr val="tx1"/>
                        </a:solidFill>
                      </a:rPr>
                      <a:t>
</a:t>
                    </a:r>
                    <a:fld id="{928EDB5C-2B1A-43AF-8D3E-AB788595C6BC}" type="PERCENTAGE">
                      <a:rPr lang="en-US" sz="1800" b="1" baseline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84650019732349"/>
                      <c:h val="0.190920132989226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250-4AD2-8526-4CDFFCA1D532}"/>
                </c:ext>
              </c:extLst>
            </c:dLbl>
            <c:dLbl>
              <c:idx val="4"/>
              <c:layout>
                <c:manualLayout>
                  <c:x val="-1.0327572082899819E-2"/>
                  <c:y val="-1.524944664358443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baseline="0" dirty="0">
                        <a:solidFill>
                          <a:schemeClr val="tx1"/>
                        </a:solidFill>
                      </a:rPr>
                      <a:t>Street Maintenance &amp; Snow Removal
</a:t>
                    </a:r>
                    <a:fld id="{CC14F87B-374E-4CF7-BA52-2C3052E6E0D4}" type="PERCENTAGE">
                      <a:rPr lang="en-US" sz="1800" b="1" baseline="0" dirty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073344574797585"/>
                      <c:h val="0.203907017753327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250-4AD2-8526-4CDFFCA1D532}"/>
                </c:ext>
              </c:extLst>
            </c:dLbl>
            <c:dLbl>
              <c:idx val="5"/>
              <c:layout>
                <c:manualLayout>
                  <c:x val="-4.6973999090109936E-2"/>
                  <c:y val="-8.36618873990046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50-4AD2-8526-4CDFFCA1D532}"/>
                </c:ext>
              </c:extLst>
            </c:dLbl>
            <c:dLbl>
              <c:idx val="6"/>
              <c:layout>
                <c:manualLayout>
                  <c:x val="-1.3289443786699212E-2"/>
                  <c:y val="3.79083586668013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50-4AD2-8526-4CDFFCA1D532}"/>
                </c:ext>
              </c:extLst>
            </c:dLbl>
            <c:dLbl>
              <c:idx val="7"/>
              <c:layout>
                <c:manualLayout>
                  <c:x val="-0.1442853896841626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50-4AD2-8526-4CDFFCA1D5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Expenditures!$A$3:$A$10</c:f>
              <c:strCache>
                <c:ptCount val="8"/>
                <c:pt idx="0">
                  <c:v>Administrative Services</c:v>
                </c:pt>
                <c:pt idx="1">
                  <c:v>Planning &amp; Building</c:v>
                </c:pt>
                <c:pt idx="2">
                  <c:v>Capital Improvements</c:v>
                </c:pt>
                <c:pt idx="3">
                  <c:v>Health and Environment</c:v>
                </c:pt>
                <c:pt idx="4">
                  <c:v>Street Maintenance and Snow Removal</c:v>
                </c:pt>
                <c:pt idx="5">
                  <c:v>Parks and Recreation</c:v>
                </c:pt>
                <c:pt idx="6">
                  <c:v>Public Safety</c:v>
                </c:pt>
                <c:pt idx="7">
                  <c:v>Debt Service</c:v>
                </c:pt>
              </c:strCache>
            </c:strRef>
          </c:cat>
          <c:val>
            <c:numRef>
              <c:f>Expenditures!$D$3:$D$10</c:f>
              <c:numCache>
                <c:formatCode>0.00%</c:formatCode>
                <c:ptCount val="8"/>
                <c:pt idx="0">
                  <c:v>0.12501142162225337</c:v>
                </c:pt>
                <c:pt idx="1">
                  <c:v>7.7357393464057289E-2</c:v>
                </c:pt>
                <c:pt idx="2">
                  <c:v>0.2124336568899016</c:v>
                </c:pt>
                <c:pt idx="3">
                  <c:v>9.9733235466793815E-2</c:v>
                </c:pt>
                <c:pt idx="4">
                  <c:v>9.4675770110442967E-2</c:v>
                </c:pt>
                <c:pt idx="5">
                  <c:v>0.1307583116438355</c:v>
                </c:pt>
                <c:pt idx="6">
                  <c:v>0.22948640225669562</c:v>
                </c:pt>
                <c:pt idx="7">
                  <c:v>3.0543808546019791E-2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250-4AD2-8526-4CDFFCA1D53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B9F47-7D89-428C-9A21-51AD55360678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0B103A-25B2-4633-A3A2-4036DFA58B67}">
      <dgm:prSet phldrT="[Text]" phldr="0" custT="1"/>
      <dgm:spPr/>
      <dgm:t>
        <a:bodyPr/>
        <a:lstStyle/>
        <a:p>
          <a:r>
            <a:rPr lang="en-US" sz="3000" dirty="0"/>
            <a:t>January to April</a:t>
          </a:r>
        </a:p>
      </dgm:t>
    </dgm:pt>
    <dgm:pt modelId="{14F08994-6FAE-4E55-85D4-DCB0ADAA2294}" type="parTrans" cxnId="{13B81B41-25AC-44FF-B694-09D226D7E5D5}">
      <dgm:prSet/>
      <dgm:spPr/>
      <dgm:t>
        <a:bodyPr/>
        <a:lstStyle/>
        <a:p>
          <a:endParaRPr lang="en-US"/>
        </a:p>
      </dgm:t>
    </dgm:pt>
    <dgm:pt modelId="{12381F6E-0B9D-41BF-ACBC-5A706AAA137C}" type="sibTrans" cxnId="{13B81B41-25AC-44FF-B694-09D226D7E5D5}">
      <dgm:prSet/>
      <dgm:spPr/>
      <dgm:t>
        <a:bodyPr/>
        <a:lstStyle/>
        <a:p>
          <a:endParaRPr lang="en-US"/>
        </a:p>
      </dgm:t>
    </dgm:pt>
    <dgm:pt modelId="{7C6F77DD-3225-4748-B7FF-1B41F11183DA}">
      <dgm:prSet phldrT="[Text]" phldr="0" custT="1"/>
      <dgm:spPr/>
      <dgm:t>
        <a:bodyPr/>
        <a:lstStyle/>
        <a:p>
          <a:r>
            <a:rPr lang="en-US" sz="2400" b="1" dirty="0"/>
            <a:t>Utility Upgrades</a:t>
          </a:r>
        </a:p>
      </dgm:t>
    </dgm:pt>
    <dgm:pt modelId="{BECBD688-A944-45A4-96AD-4D40DAB04CCA}" type="parTrans" cxnId="{83662074-F1BB-47BD-9C16-C1C3A9FFAA5F}">
      <dgm:prSet/>
      <dgm:spPr/>
      <dgm:t>
        <a:bodyPr/>
        <a:lstStyle/>
        <a:p>
          <a:endParaRPr lang="en-US"/>
        </a:p>
      </dgm:t>
    </dgm:pt>
    <dgm:pt modelId="{83AA1C67-F13F-4C3F-95D4-33C25F12C07A}" type="sibTrans" cxnId="{83662074-F1BB-47BD-9C16-C1C3A9FFAA5F}">
      <dgm:prSet/>
      <dgm:spPr/>
      <dgm:t>
        <a:bodyPr/>
        <a:lstStyle/>
        <a:p>
          <a:endParaRPr lang="en-US"/>
        </a:p>
      </dgm:t>
    </dgm:pt>
    <dgm:pt modelId="{7E715D47-BBF4-4267-A5BE-F8B2AF38F1BA}">
      <dgm:prSet phldrT="[Text]" phldr="0"/>
      <dgm:spPr/>
      <dgm:t>
        <a:bodyPr/>
        <a:lstStyle/>
        <a:p>
          <a:r>
            <a:rPr lang="en-US" sz="1900" dirty="0"/>
            <a:t>Kansas Gas</a:t>
          </a:r>
        </a:p>
      </dgm:t>
    </dgm:pt>
    <dgm:pt modelId="{B49ADB67-1354-4795-9592-6B0318943628}" type="parTrans" cxnId="{9C6E3EE4-9112-4F92-8902-004699EC921C}">
      <dgm:prSet/>
      <dgm:spPr/>
      <dgm:t>
        <a:bodyPr/>
        <a:lstStyle/>
        <a:p>
          <a:endParaRPr lang="en-US"/>
        </a:p>
      </dgm:t>
    </dgm:pt>
    <dgm:pt modelId="{DE1CA38F-CA49-45DF-A623-F28516E66AF6}" type="sibTrans" cxnId="{9C6E3EE4-9112-4F92-8902-004699EC921C}">
      <dgm:prSet/>
      <dgm:spPr/>
      <dgm:t>
        <a:bodyPr/>
        <a:lstStyle/>
        <a:p>
          <a:endParaRPr lang="en-US"/>
        </a:p>
      </dgm:t>
    </dgm:pt>
    <dgm:pt modelId="{C29B18FF-54CC-4F17-B9F3-21297B073135}">
      <dgm:prSet phldrT="[Text]" phldr="0" custT="1"/>
      <dgm:spPr/>
      <dgm:t>
        <a:bodyPr/>
        <a:lstStyle/>
        <a:p>
          <a:r>
            <a:rPr lang="en-US" sz="3000" dirty="0"/>
            <a:t>April to November</a:t>
          </a:r>
        </a:p>
      </dgm:t>
    </dgm:pt>
    <dgm:pt modelId="{B717EFD1-EBFD-4024-81E4-D3719AC3B92E}" type="parTrans" cxnId="{5BBADF6D-009E-4195-92D2-47A1F3AEA74D}">
      <dgm:prSet/>
      <dgm:spPr/>
      <dgm:t>
        <a:bodyPr/>
        <a:lstStyle/>
        <a:p>
          <a:endParaRPr lang="en-US"/>
        </a:p>
      </dgm:t>
    </dgm:pt>
    <dgm:pt modelId="{2406A0D1-CA5E-45C5-8D4F-CC48A705DCA9}" type="sibTrans" cxnId="{5BBADF6D-009E-4195-92D2-47A1F3AEA74D}">
      <dgm:prSet/>
      <dgm:spPr/>
      <dgm:t>
        <a:bodyPr/>
        <a:lstStyle/>
        <a:p>
          <a:endParaRPr lang="en-US"/>
        </a:p>
      </dgm:t>
    </dgm:pt>
    <dgm:pt modelId="{DDE0A0F0-8A50-4DDA-ADE2-0C4735B8790B}">
      <dgm:prSet phldrT="[Text]" phldr="0" custT="1"/>
      <dgm:spPr/>
      <dgm:t>
        <a:bodyPr/>
        <a:lstStyle/>
        <a:p>
          <a:r>
            <a:rPr lang="en-US" sz="2400" b="1" dirty="0"/>
            <a:t>City Project</a:t>
          </a:r>
        </a:p>
      </dgm:t>
    </dgm:pt>
    <dgm:pt modelId="{F4476099-603C-4E94-AAA5-7E5CB1525BD6}" type="parTrans" cxnId="{BDB4E2CC-1B78-402D-AD72-8991484DFF6A}">
      <dgm:prSet/>
      <dgm:spPr/>
      <dgm:t>
        <a:bodyPr/>
        <a:lstStyle/>
        <a:p>
          <a:endParaRPr lang="en-US"/>
        </a:p>
      </dgm:t>
    </dgm:pt>
    <dgm:pt modelId="{E8B9188B-440E-49C7-B8CD-B3294951D4A6}" type="sibTrans" cxnId="{BDB4E2CC-1B78-402D-AD72-8991484DFF6A}">
      <dgm:prSet/>
      <dgm:spPr/>
      <dgm:t>
        <a:bodyPr/>
        <a:lstStyle/>
        <a:p>
          <a:endParaRPr lang="en-US"/>
        </a:p>
      </dgm:t>
    </dgm:pt>
    <dgm:pt modelId="{72240925-839D-44EC-9B69-99C6E727473E}">
      <dgm:prSet phldrT="[Text]" phldr="0"/>
      <dgm:spPr/>
      <dgm:t>
        <a:bodyPr/>
        <a:lstStyle/>
        <a:p>
          <a:r>
            <a:rPr lang="en-US" sz="1900" dirty="0"/>
            <a:t>Street</a:t>
          </a:r>
        </a:p>
      </dgm:t>
    </dgm:pt>
    <dgm:pt modelId="{A41A85F3-8C01-435B-A064-CE9CB5E099C6}" type="parTrans" cxnId="{C03A60D1-5AC8-42C8-9E35-0E270BEE8F70}">
      <dgm:prSet/>
      <dgm:spPr/>
      <dgm:t>
        <a:bodyPr/>
        <a:lstStyle/>
        <a:p>
          <a:endParaRPr lang="en-US"/>
        </a:p>
      </dgm:t>
    </dgm:pt>
    <dgm:pt modelId="{62B0879F-31B7-41D3-8B72-0220469C18FB}" type="sibTrans" cxnId="{C03A60D1-5AC8-42C8-9E35-0E270BEE8F70}">
      <dgm:prSet/>
      <dgm:spPr/>
      <dgm:t>
        <a:bodyPr/>
        <a:lstStyle/>
        <a:p>
          <a:endParaRPr lang="en-US"/>
        </a:p>
      </dgm:t>
    </dgm:pt>
    <dgm:pt modelId="{BB6665DB-554C-4B64-8AA2-2328B7055704}">
      <dgm:prSet phldrT="[Text]" phldr="0"/>
      <dgm:spPr/>
      <dgm:t>
        <a:bodyPr/>
        <a:lstStyle/>
        <a:p>
          <a:r>
            <a:rPr lang="en-US" sz="1900" dirty="0"/>
            <a:t>WaterOne</a:t>
          </a:r>
        </a:p>
      </dgm:t>
    </dgm:pt>
    <dgm:pt modelId="{703C0938-1A62-4571-B396-DF118ECA9409}" type="parTrans" cxnId="{F45253F4-EC44-424E-8220-5C7A8C24FB3F}">
      <dgm:prSet/>
      <dgm:spPr/>
      <dgm:t>
        <a:bodyPr/>
        <a:lstStyle/>
        <a:p>
          <a:endParaRPr lang="en-US"/>
        </a:p>
      </dgm:t>
    </dgm:pt>
    <dgm:pt modelId="{17F29EEF-EECD-44B2-B611-B75D01AA824E}" type="sibTrans" cxnId="{F45253F4-EC44-424E-8220-5C7A8C24FB3F}">
      <dgm:prSet/>
      <dgm:spPr/>
      <dgm:t>
        <a:bodyPr/>
        <a:lstStyle/>
        <a:p>
          <a:endParaRPr lang="en-US"/>
        </a:p>
      </dgm:t>
    </dgm:pt>
    <dgm:pt modelId="{1ED16CCD-71AF-4184-82F0-1A61566E65AC}">
      <dgm:prSet phldrT="[Text]" phldr="0"/>
      <dgm:spPr/>
      <dgm:t>
        <a:bodyPr/>
        <a:lstStyle/>
        <a:p>
          <a:r>
            <a:rPr lang="en-US" sz="1900" dirty="0"/>
            <a:t>Telecomm/Cable</a:t>
          </a:r>
        </a:p>
      </dgm:t>
    </dgm:pt>
    <dgm:pt modelId="{95395146-AAF6-4D18-909A-3791A77379D2}" type="parTrans" cxnId="{1C56C3AF-9989-43B7-8BC3-749FAECB0034}">
      <dgm:prSet/>
      <dgm:spPr/>
      <dgm:t>
        <a:bodyPr/>
        <a:lstStyle/>
        <a:p>
          <a:endParaRPr lang="en-US"/>
        </a:p>
      </dgm:t>
    </dgm:pt>
    <dgm:pt modelId="{5B786488-F841-4CBF-A2B1-D7102134AC2C}" type="sibTrans" cxnId="{1C56C3AF-9989-43B7-8BC3-749FAECB0034}">
      <dgm:prSet/>
      <dgm:spPr/>
      <dgm:t>
        <a:bodyPr/>
        <a:lstStyle/>
        <a:p>
          <a:endParaRPr lang="en-US"/>
        </a:p>
      </dgm:t>
    </dgm:pt>
    <dgm:pt modelId="{54773E30-2A07-4307-9CCF-6BD2CF017BC8}">
      <dgm:prSet phldrT="[Text]" phldr="0"/>
      <dgm:spPr/>
      <dgm:t>
        <a:bodyPr/>
        <a:lstStyle/>
        <a:p>
          <a:r>
            <a:rPr lang="en-US" sz="1900" dirty="0"/>
            <a:t>Stormwater</a:t>
          </a:r>
        </a:p>
      </dgm:t>
    </dgm:pt>
    <dgm:pt modelId="{2D8E38E3-D62F-4493-802A-1D738881DC47}" type="parTrans" cxnId="{15C89A7A-38B1-4D48-BE63-1203A19A0639}">
      <dgm:prSet/>
      <dgm:spPr/>
      <dgm:t>
        <a:bodyPr/>
        <a:lstStyle/>
        <a:p>
          <a:endParaRPr lang="en-US"/>
        </a:p>
      </dgm:t>
    </dgm:pt>
    <dgm:pt modelId="{87FAAF96-92D8-4FD5-9C2D-5623FEB1A0D2}" type="sibTrans" cxnId="{15C89A7A-38B1-4D48-BE63-1203A19A0639}">
      <dgm:prSet/>
      <dgm:spPr/>
      <dgm:t>
        <a:bodyPr/>
        <a:lstStyle/>
        <a:p>
          <a:endParaRPr lang="en-US"/>
        </a:p>
      </dgm:t>
    </dgm:pt>
    <dgm:pt modelId="{F52D2E2C-17C3-4CC1-8554-ADFA96EEC74A}">
      <dgm:prSet phldrT="[Text]" phldr="0"/>
      <dgm:spPr/>
      <dgm:t>
        <a:bodyPr/>
        <a:lstStyle/>
        <a:p>
          <a:r>
            <a:rPr lang="en-US" sz="1900" dirty="0"/>
            <a:t>Sidewalks</a:t>
          </a:r>
        </a:p>
      </dgm:t>
    </dgm:pt>
    <dgm:pt modelId="{0C473F97-7E84-425F-AB4D-3B1398140E82}" type="parTrans" cxnId="{5CDCD3C7-EB42-46B8-90C6-52825032AA00}">
      <dgm:prSet/>
      <dgm:spPr/>
      <dgm:t>
        <a:bodyPr/>
        <a:lstStyle/>
        <a:p>
          <a:endParaRPr lang="en-US"/>
        </a:p>
      </dgm:t>
    </dgm:pt>
    <dgm:pt modelId="{AB586F54-8E3D-4DA7-A20F-51E087C6BF86}" type="sibTrans" cxnId="{5CDCD3C7-EB42-46B8-90C6-52825032AA00}">
      <dgm:prSet/>
      <dgm:spPr/>
      <dgm:t>
        <a:bodyPr/>
        <a:lstStyle/>
        <a:p>
          <a:endParaRPr lang="en-US"/>
        </a:p>
      </dgm:t>
    </dgm:pt>
    <dgm:pt modelId="{1675E300-39C1-44FD-94B8-AF83E607B5C8}" type="pres">
      <dgm:prSet presAssocID="{C9EB9F47-7D89-428C-9A21-51AD55360678}" presName="Name0" presStyleCnt="0">
        <dgm:presLayoutVars>
          <dgm:dir/>
          <dgm:animLvl val="lvl"/>
          <dgm:resizeHandles/>
        </dgm:presLayoutVars>
      </dgm:prSet>
      <dgm:spPr/>
    </dgm:pt>
    <dgm:pt modelId="{87AFBAA0-D6F4-44EE-997F-1ACEAE826A96}" type="pres">
      <dgm:prSet presAssocID="{280B103A-25B2-4633-A3A2-4036DFA58B67}" presName="linNode" presStyleCnt="0"/>
      <dgm:spPr/>
    </dgm:pt>
    <dgm:pt modelId="{A6EB9829-F0E6-4D2C-A5BF-3FE4C3CCF5A6}" type="pres">
      <dgm:prSet presAssocID="{280B103A-25B2-4633-A3A2-4036DFA58B67}" presName="parentShp" presStyleLbl="node1" presStyleIdx="0" presStyleCnt="2" custLinFactNeighborX="-5416" custLinFactNeighborY="-33426">
        <dgm:presLayoutVars>
          <dgm:bulletEnabled val="1"/>
        </dgm:presLayoutVars>
      </dgm:prSet>
      <dgm:spPr/>
    </dgm:pt>
    <dgm:pt modelId="{8B003CAA-C768-4266-9BAE-50E150FDA5C6}" type="pres">
      <dgm:prSet presAssocID="{280B103A-25B2-4633-A3A2-4036DFA58B67}" presName="childShp" presStyleLbl="bgAccFollowNode1" presStyleIdx="0" presStyleCnt="2">
        <dgm:presLayoutVars>
          <dgm:bulletEnabled val="1"/>
        </dgm:presLayoutVars>
      </dgm:prSet>
      <dgm:spPr/>
    </dgm:pt>
    <dgm:pt modelId="{EAAE4AA0-B47F-46D0-A56D-2EAAE3C11CC4}" type="pres">
      <dgm:prSet presAssocID="{12381F6E-0B9D-41BF-ACBC-5A706AAA137C}" presName="spacing" presStyleCnt="0"/>
      <dgm:spPr/>
    </dgm:pt>
    <dgm:pt modelId="{8FB36ACC-8847-45CA-890B-B68680635DB3}" type="pres">
      <dgm:prSet presAssocID="{C29B18FF-54CC-4F17-B9F3-21297B073135}" presName="linNode" presStyleCnt="0"/>
      <dgm:spPr/>
    </dgm:pt>
    <dgm:pt modelId="{64582F08-E70B-4AAD-BA1C-40DC9724CA9B}" type="pres">
      <dgm:prSet presAssocID="{C29B18FF-54CC-4F17-B9F3-21297B073135}" presName="parentShp" presStyleLbl="node1" presStyleIdx="1" presStyleCnt="2">
        <dgm:presLayoutVars>
          <dgm:bulletEnabled val="1"/>
        </dgm:presLayoutVars>
      </dgm:prSet>
      <dgm:spPr/>
    </dgm:pt>
    <dgm:pt modelId="{BD3C8D2B-3346-4528-A8F4-46494D872D2D}" type="pres">
      <dgm:prSet presAssocID="{C29B18FF-54CC-4F17-B9F3-21297B07313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AAEBDD34-0139-4594-B325-9D0C619D1C6B}" type="presOf" srcId="{280B103A-25B2-4633-A3A2-4036DFA58B67}" destId="{A6EB9829-F0E6-4D2C-A5BF-3FE4C3CCF5A6}" srcOrd="0" destOrd="0" presId="urn:microsoft.com/office/officeart/2005/8/layout/vList6"/>
    <dgm:cxn modelId="{13B81B41-25AC-44FF-B694-09D226D7E5D5}" srcId="{C9EB9F47-7D89-428C-9A21-51AD55360678}" destId="{280B103A-25B2-4633-A3A2-4036DFA58B67}" srcOrd="0" destOrd="0" parTransId="{14F08994-6FAE-4E55-85D4-DCB0ADAA2294}" sibTransId="{12381F6E-0B9D-41BF-ACBC-5A706AAA137C}"/>
    <dgm:cxn modelId="{51A5A763-A9FF-46BA-B444-D74E855FE062}" type="presOf" srcId="{BB6665DB-554C-4B64-8AA2-2328B7055704}" destId="{8B003CAA-C768-4266-9BAE-50E150FDA5C6}" srcOrd="0" destOrd="2" presId="urn:microsoft.com/office/officeart/2005/8/layout/vList6"/>
    <dgm:cxn modelId="{5BBADF6D-009E-4195-92D2-47A1F3AEA74D}" srcId="{C9EB9F47-7D89-428C-9A21-51AD55360678}" destId="{C29B18FF-54CC-4F17-B9F3-21297B073135}" srcOrd="1" destOrd="0" parTransId="{B717EFD1-EBFD-4024-81E4-D3719AC3B92E}" sibTransId="{2406A0D1-CA5E-45C5-8D4F-CC48A705DCA9}"/>
    <dgm:cxn modelId="{83662074-F1BB-47BD-9C16-C1C3A9FFAA5F}" srcId="{280B103A-25B2-4633-A3A2-4036DFA58B67}" destId="{7C6F77DD-3225-4748-B7FF-1B41F11183DA}" srcOrd="0" destOrd="0" parTransId="{BECBD688-A944-45A4-96AD-4D40DAB04CCA}" sibTransId="{83AA1C67-F13F-4C3F-95D4-33C25F12C07A}"/>
    <dgm:cxn modelId="{15C89A7A-38B1-4D48-BE63-1203A19A0639}" srcId="{DDE0A0F0-8A50-4DDA-ADE2-0C4735B8790B}" destId="{54773E30-2A07-4307-9CCF-6BD2CF017BC8}" srcOrd="1" destOrd="0" parTransId="{2D8E38E3-D62F-4493-802A-1D738881DC47}" sibTransId="{87FAAF96-92D8-4FD5-9C2D-5623FEB1A0D2}"/>
    <dgm:cxn modelId="{5D2A4088-A3BF-474C-BDE2-3A9028E016EE}" type="presOf" srcId="{F52D2E2C-17C3-4CC1-8554-ADFA96EEC74A}" destId="{BD3C8D2B-3346-4528-A8F4-46494D872D2D}" srcOrd="0" destOrd="3" presId="urn:microsoft.com/office/officeart/2005/8/layout/vList6"/>
    <dgm:cxn modelId="{D6A1D393-5A1D-4C53-BE87-9C2087FC292C}" type="presOf" srcId="{7E715D47-BBF4-4267-A5BE-F8B2AF38F1BA}" destId="{8B003CAA-C768-4266-9BAE-50E150FDA5C6}" srcOrd="0" destOrd="1" presId="urn:microsoft.com/office/officeart/2005/8/layout/vList6"/>
    <dgm:cxn modelId="{BFA89D97-5891-4C11-9A4F-034D6AF86190}" type="presOf" srcId="{72240925-839D-44EC-9B69-99C6E727473E}" destId="{BD3C8D2B-3346-4528-A8F4-46494D872D2D}" srcOrd="0" destOrd="1" presId="urn:microsoft.com/office/officeart/2005/8/layout/vList6"/>
    <dgm:cxn modelId="{1C56C3AF-9989-43B7-8BC3-749FAECB0034}" srcId="{7C6F77DD-3225-4748-B7FF-1B41F11183DA}" destId="{1ED16CCD-71AF-4184-82F0-1A61566E65AC}" srcOrd="2" destOrd="0" parTransId="{95395146-AAF6-4D18-909A-3791A77379D2}" sibTransId="{5B786488-F841-4CBF-A2B1-D7102134AC2C}"/>
    <dgm:cxn modelId="{5EE799BF-C726-4135-B355-4B5791451D61}" type="presOf" srcId="{7C6F77DD-3225-4748-B7FF-1B41F11183DA}" destId="{8B003CAA-C768-4266-9BAE-50E150FDA5C6}" srcOrd="0" destOrd="0" presId="urn:microsoft.com/office/officeart/2005/8/layout/vList6"/>
    <dgm:cxn modelId="{A3B525C6-117D-43A5-A66E-AAD81079F3FA}" type="presOf" srcId="{C29B18FF-54CC-4F17-B9F3-21297B073135}" destId="{64582F08-E70B-4AAD-BA1C-40DC9724CA9B}" srcOrd="0" destOrd="0" presId="urn:microsoft.com/office/officeart/2005/8/layout/vList6"/>
    <dgm:cxn modelId="{5CDCD3C7-EB42-46B8-90C6-52825032AA00}" srcId="{DDE0A0F0-8A50-4DDA-ADE2-0C4735B8790B}" destId="{F52D2E2C-17C3-4CC1-8554-ADFA96EEC74A}" srcOrd="2" destOrd="0" parTransId="{0C473F97-7E84-425F-AB4D-3B1398140E82}" sibTransId="{AB586F54-8E3D-4DA7-A20F-51E087C6BF86}"/>
    <dgm:cxn modelId="{BDB4E2CC-1B78-402D-AD72-8991484DFF6A}" srcId="{C29B18FF-54CC-4F17-B9F3-21297B073135}" destId="{DDE0A0F0-8A50-4DDA-ADE2-0C4735B8790B}" srcOrd="0" destOrd="0" parTransId="{F4476099-603C-4E94-AAA5-7E5CB1525BD6}" sibTransId="{E8B9188B-440E-49C7-B8CD-B3294951D4A6}"/>
    <dgm:cxn modelId="{C03A60D1-5AC8-42C8-9E35-0E270BEE8F70}" srcId="{DDE0A0F0-8A50-4DDA-ADE2-0C4735B8790B}" destId="{72240925-839D-44EC-9B69-99C6E727473E}" srcOrd="0" destOrd="0" parTransId="{A41A85F3-8C01-435B-A064-CE9CB5E099C6}" sibTransId="{62B0879F-31B7-41D3-8B72-0220469C18FB}"/>
    <dgm:cxn modelId="{A00B3ED4-708F-42D8-9C59-DE39A713BC77}" type="presOf" srcId="{C9EB9F47-7D89-428C-9A21-51AD55360678}" destId="{1675E300-39C1-44FD-94B8-AF83E607B5C8}" srcOrd="0" destOrd="0" presId="urn:microsoft.com/office/officeart/2005/8/layout/vList6"/>
    <dgm:cxn modelId="{9C6E3EE4-9112-4F92-8902-004699EC921C}" srcId="{7C6F77DD-3225-4748-B7FF-1B41F11183DA}" destId="{7E715D47-BBF4-4267-A5BE-F8B2AF38F1BA}" srcOrd="0" destOrd="0" parTransId="{B49ADB67-1354-4795-9592-6B0318943628}" sibTransId="{DE1CA38F-CA49-45DF-A623-F28516E66AF6}"/>
    <dgm:cxn modelId="{42FE35E6-7339-4BC6-8EFD-5733DB2509CC}" type="presOf" srcId="{DDE0A0F0-8A50-4DDA-ADE2-0C4735B8790B}" destId="{BD3C8D2B-3346-4528-A8F4-46494D872D2D}" srcOrd="0" destOrd="0" presId="urn:microsoft.com/office/officeart/2005/8/layout/vList6"/>
    <dgm:cxn modelId="{A25DE1EE-0D2B-4781-9683-B1BE8CB93B7E}" type="presOf" srcId="{1ED16CCD-71AF-4184-82F0-1A61566E65AC}" destId="{8B003CAA-C768-4266-9BAE-50E150FDA5C6}" srcOrd="0" destOrd="3" presId="urn:microsoft.com/office/officeart/2005/8/layout/vList6"/>
    <dgm:cxn modelId="{F45253F4-EC44-424E-8220-5C7A8C24FB3F}" srcId="{7C6F77DD-3225-4748-B7FF-1B41F11183DA}" destId="{BB6665DB-554C-4B64-8AA2-2328B7055704}" srcOrd="1" destOrd="0" parTransId="{703C0938-1A62-4571-B396-DF118ECA9409}" sibTransId="{17F29EEF-EECD-44B2-B611-B75D01AA824E}"/>
    <dgm:cxn modelId="{0F6B80F4-DDBD-41F4-A952-744477B45890}" type="presOf" srcId="{54773E30-2A07-4307-9CCF-6BD2CF017BC8}" destId="{BD3C8D2B-3346-4528-A8F4-46494D872D2D}" srcOrd="0" destOrd="2" presId="urn:microsoft.com/office/officeart/2005/8/layout/vList6"/>
    <dgm:cxn modelId="{A7255FB9-ED84-4CCB-92DB-1D06BE1FE083}" type="presParOf" srcId="{1675E300-39C1-44FD-94B8-AF83E607B5C8}" destId="{87AFBAA0-D6F4-44EE-997F-1ACEAE826A96}" srcOrd="0" destOrd="0" presId="urn:microsoft.com/office/officeart/2005/8/layout/vList6"/>
    <dgm:cxn modelId="{417902C0-120A-4E71-8EBC-BD4A35EAEFE8}" type="presParOf" srcId="{87AFBAA0-D6F4-44EE-997F-1ACEAE826A96}" destId="{A6EB9829-F0E6-4D2C-A5BF-3FE4C3CCF5A6}" srcOrd="0" destOrd="0" presId="urn:microsoft.com/office/officeart/2005/8/layout/vList6"/>
    <dgm:cxn modelId="{11D8DD2E-4813-47EA-B665-63E0491A38EC}" type="presParOf" srcId="{87AFBAA0-D6F4-44EE-997F-1ACEAE826A96}" destId="{8B003CAA-C768-4266-9BAE-50E150FDA5C6}" srcOrd="1" destOrd="0" presId="urn:microsoft.com/office/officeart/2005/8/layout/vList6"/>
    <dgm:cxn modelId="{724CF461-A8A5-48A6-A6CF-FB0AB7392B72}" type="presParOf" srcId="{1675E300-39C1-44FD-94B8-AF83E607B5C8}" destId="{EAAE4AA0-B47F-46D0-A56D-2EAAE3C11CC4}" srcOrd="1" destOrd="0" presId="urn:microsoft.com/office/officeart/2005/8/layout/vList6"/>
    <dgm:cxn modelId="{BF013CA9-8FD3-4FBF-A416-9CEA710DBC14}" type="presParOf" srcId="{1675E300-39C1-44FD-94B8-AF83E607B5C8}" destId="{8FB36ACC-8847-45CA-890B-B68680635DB3}" srcOrd="2" destOrd="0" presId="urn:microsoft.com/office/officeart/2005/8/layout/vList6"/>
    <dgm:cxn modelId="{FFDBFA96-22FC-4044-B7F4-3E2AB6E96AF4}" type="presParOf" srcId="{8FB36ACC-8847-45CA-890B-B68680635DB3}" destId="{64582F08-E70B-4AAD-BA1C-40DC9724CA9B}" srcOrd="0" destOrd="0" presId="urn:microsoft.com/office/officeart/2005/8/layout/vList6"/>
    <dgm:cxn modelId="{1547CCDF-6A34-4BDA-B793-21C495A9398D}" type="presParOf" srcId="{8FB36ACC-8847-45CA-890B-B68680635DB3}" destId="{BD3C8D2B-3346-4528-A8F4-46494D872D2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03CAA-C768-4266-9BAE-50E150FDA5C6}">
      <dsp:nvSpPr>
        <dsp:cNvPr id="0" name=""/>
        <dsp:cNvSpPr/>
      </dsp:nvSpPr>
      <dsp:spPr>
        <a:xfrm>
          <a:off x="2334724" y="419"/>
          <a:ext cx="3502086" cy="16368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Utility Upgrades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Kansas Gas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WaterOne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Telecomm/Cable</a:t>
          </a:r>
        </a:p>
      </dsp:txBody>
      <dsp:txXfrm>
        <a:off x="2334724" y="205020"/>
        <a:ext cx="2888282" cy="1227609"/>
      </dsp:txXfrm>
    </dsp:sp>
    <dsp:sp modelId="{A6EB9829-F0E6-4D2C-A5BF-3FE4C3CCF5A6}">
      <dsp:nvSpPr>
        <dsp:cNvPr id="0" name=""/>
        <dsp:cNvSpPr/>
      </dsp:nvSpPr>
      <dsp:spPr>
        <a:xfrm>
          <a:off x="0" y="0"/>
          <a:ext cx="2334724" cy="163681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January to April</a:t>
          </a:r>
        </a:p>
      </dsp:txBody>
      <dsp:txXfrm>
        <a:off x="79903" y="79903"/>
        <a:ext cx="2174918" cy="1477005"/>
      </dsp:txXfrm>
    </dsp:sp>
    <dsp:sp modelId="{BD3C8D2B-3346-4528-A8F4-46494D872D2D}">
      <dsp:nvSpPr>
        <dsp:cNvPr id="0" name=""/>
        <dsp:cNvSpPr/>
      </dsp:nvSpPr>
      <dsp:spPr>
        <a:xfrm>
          <a:off x="2334724" y="1800912"/>
          <a:ext cx="3502086" cy="16368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City Project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Street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Stormwater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Sidewalks</a:t>
          </a:r>
        </a:p>
      </dsp:txBody>
      <dsp:txXfrm>
        <a:off x="2334724" y="2005513"/>
        <a:ext cx="2888282" cy="1227609"/>
      </dsp:txXfrm>
    </dsp:sp>
    <dsp:sp modelId="{64582F08-E70B-4AAD-BA1C-40DC9724CA9B}">
      <dsp:nvSpPr>
        <dsp:cNvPr id="0" name=""/>
        <dsp:cNvSpPr/>
      </dsp:nvSpPr>
      <dsp:spPr>
        <a:xfrm>
          <a:off x="0" y="1800912"/>
          <a:ext cx="2334724" cy="163681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April to November</a:t>
          </a:r>
        </a:p>
      </dsp:txBody>
      <dsp:txXfrm>
        <a:off x="79903" y="1880815"/>
        <a:ext cx="2174918" cy="1477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80982B-E8AA-47A7-B63E-D225F385B1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0749" tIns="45376" rIns="90749" bIns="45376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C7C93-3E29-42C7-AC78-59272140F8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0749" tIns="45376" rIns="90749" bIns="45376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2EE2DD8-0899-42EF-AF85-07262F512FAC}" type="datetimeFigureOut">
              <a:rPr lang="en-US"/>
              <a:pPr>
                <a:defRPr/>
              </a:pPr>
              <a:t>1/21/2026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9667B-6581-4E3A-8594-30240C49F1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0749" tIns="45376" rIns="90749" bIns="45376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F37D4-936D-45C4-8A52-B06158DC21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wrap="square" lIns="90749" tIns="45376" rIns="90749" bIns="4537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E5E43CD-8351-4820-A5B4-707F92064D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2751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90B188-0687-4757-B593-FBBEFACC45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2474" tIns="46237" rIns="92474" bIns="46237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3CA6A-08AB-4BF2-80C2-F9E67B87FD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2474" tIns="46237" rIns="92474" bIns="46237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4ECC8B7-D1FB-4AB5-8A46-10854FB36C33}" type="datetimeFigureOut">
              <a:rPr lang="en-US"/>
              <a:pPr>
                <a:defRPr/>
              </a:pPr>
              <a:t>1/21/2026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BF908D-33FE-4590-911B-365FADE8A5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4" tIns="46237" rIns="92474" bIns="4623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BCA9293-210D-4994-BBC1-243AF3265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509"/>
            <a:ext cx="5607050" cy="4184819"/>
          </a:xfrm>
          <a:prstGeom prst="rect">
            <a:avLst/>
          </a:prstGeom>
        </p:spPr>
        <p:txBody>
          <a:bodyPr vert="horz" lIns="92474" tIns="46237" rIns="92474" bIns="4623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D3851-92E0-441C-A752-BF4908B3B3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2474" tIns="46237" rIns="92474" bIns="46237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64C7C-C176-4C24-B1FF-20E286B1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wrap="square" lIns="92474" tIns="46237" rIns="92474" bIns="4623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D867683-C3A0-41EB-8BA9-12DB9A592E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2724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14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6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66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40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410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31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28184-33AA-8A23-38CE-08B8F3DA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A961C-26C6-FDCB-A7F4-A554C01C7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40F25-59CB-9EC5-FB49-72AF21D84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7F950-EEE3-FEEE-7C63-516644459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346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BAA6E-00F3-CA66-1DF8-C00FCFCA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594CE-2C46-CAA2-AB4D-8F4EE077C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B4471-D12C-1B77-07A2-46D109CB6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4ADC0-2535-7459-F339-22680BE1E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43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496D0-1CE9-AA5E-F157-E43802A96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23F801-E6CB-40B6-0F45-F5E436425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4982C-1F85-7C05-EA32-118A22D92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17C19-7FC7-9E41-F713-9A67C7A60C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874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714EE-0F64-AF90-C0DE-0EB134056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B0B48-288F-AE51-6BBC-F96288AE4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DC4606-C7A8-3816-8FA1-8213BF4A2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A93EF-C820-199D-75FB-3D3B13256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0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93E8F-7A64-491F-ECE3-7AD57EB1A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2FA2F-E08F-F48F-0E57-E42375575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42ACDA-2696-908B-2BEA-90143E08F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45A07-4AE6-4874-E7D5-AE2BC721D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8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65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D49B-504C-D091-DF64-D09B98933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5C548-0F11-9134-55A9-1AF73DB96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5BA4E-381E-7679-A07C-BB45DA0B1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7B455-38FF-80A8-D546-4C383DA0AA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029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325D7-5985-C55C-F653-AF82346AA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F9FCB-CE69-3C22-2788-D7767A375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2E54A-30E9-4A81-4959-B2E692EB8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3A600-6AC1-E05B-8BCB-C6CF0239C8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28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6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297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7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89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37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1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1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E199-2E12-4911-A24B-8A6162B3A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3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9107F-1434-4889-B446-886C725BB97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99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382BEA-02CC-4F35-B848-F7351AE3FE0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6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AA8DA-C6AA-4480-A54B-24967A28521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31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4E347-9302-4F81-8988-EF86E10F14A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7" name="Picture 8" descr="MH logo grayscale.tif">
            <a:extLst>
              <a:ext uri="{FF2B5EF4-FFF2-40B4-BE49-F238E27FC236}">
                <a16:creationId xmlns:a16="http://schemas.microsoft.com/office/drawing/2014/main" id="{33A165D5-0A14-F4F7-9BDB-00CA65D1B7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43600"/>
            <a:ext cx="939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0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B81F7-0F1A-4C13-9D92-0D7F56DAEDA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16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49526-DAED-4636-89F9-F9DF498F6AE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09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B98BB8-1A62-4F24-B899-D8140F7461F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50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A7787-7D93-4135-8C96-759FBF74101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50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BCA6F-3B14-4A08-991D-3D5F6740999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51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A1DC1-0AF2-4FA5-B8D4-8FED0863D41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02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35421-15D7-4326-876A-C5FE5DC020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17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9DE4A1-4F98-41FF-B5CA-3FD23625840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96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7" r:id="rId2"/>
    <p:sldLayoutId id="2147484948" r:id="rId3"/>
    <p:sldLayoutId id="2147484949" r:id="rId4"/>
    <p:sldLayoutId id="2147484950" r:id="rId5"/>
    <p:sldLayoutId id="2147484951" r:id="rId6"/>
    <p:sldLayoutId id="2147484952" r:id="rId7"/>
    <p:sldLayoutId id="2147484953" r:id="rId8"/>
    <p:sldLayoutId id="2147484954" r:id="rId9"/>
    <p:sldLayoutId id="2147484955" r:id="rId10"/>
    <p:sldLayoutId id="214748495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7" y="710216"/>
            <a:ext cx="6090236" cy="12506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State of the City  </a:t>
            </a:r>
            <a:r>
              <a:rPr lang="en-US" sz="28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January 21, 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7" y="2465541"/>
            <a:ext cx="2477023" cy="3873111"/>
          </a:xfrm>
        </p:spPr>
        <p:txBody>
          <a:bodyPr>
            <a:normAutofit/>
          </a:bodyPr>
          <a:lstStyle/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endParaRPr lang="en-US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D3FB6-20F0-FC27-D206-76D8D025A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13" y="2456330"/>
            <a:ext cx="3719744" cy="36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999373"/>
            <a:ext cx="7161382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Community Engagement Committee</a:t>
            </a: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7" y="2229568"/>
            <a:ext cx="3214593" cy="4330720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Caroline Moran and Oliva Lynn, Chairs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Eden Thorne and Gregg Davidson, Council Liaisons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100" b="1" dirty="0">
              <a:ea typeface="Adobe Song Std L" panose="02020300000000000000" pitchFamily="18" charset="-128"/>
            </a:endParaRPr>
          </a:p>
          <a:p>
            <a:pPr algn="l"/>
            <a:r>
              <a:rPr lang="en-US" sz="2100" b="1" dirty="0">
                <a:ea typeface="Adobe Song Std L" panose="02020300000000000000" pitchFamily="18" charset="-128"/>
              </a:rPr>
              <a:t>Look for a postcard this spring for the 2026 schedule of events!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05816-6F1D-A680-202B-A7190E27E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473" y="2331630"/>
            <a:ext cx="3631120" cy="36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999373"/>
            <a:ext cx="6693917" cy="96145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dobe Song Std L" panose="02020300000000000000" pitchFamily="18" charset="-128"/>
                <a:ea typeface="Adobe Song Std L" panose="02020300000000000000"/>
              </a:rPr>
              <a:t>Financial Health</a:t>
            </a:r>
            <a:b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7" y="2465541"/>
            <a:ext cx="6539658" cy="4210465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b="1" u="sng" dirty="0">
                <a:ea typeface="Adobe Song Std L" panose="02020300000000000000" pitchFamily="18" charset="-128"/>
              </a:rPr>
              <a:t>Excellent financial position </a:t>
            </a:r>
            <a:r>
              <a:rPr lang="en-US" sz="2400" b="1" dirty="0">
                <a:ea typeface="Adobe Song Std L" panose="02020300000000000000" pitchFamily="18" charset="-128"/>
              </a:rPr>
              <a:t> AAA Bond rating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400" b="1" dirty="0">
              <a:ea typeface="Adobe Song Std L" panose="02020300000000000000" pitchFamily="18" charset="-128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Property values in Mission Hills up 7.14% in 202</a:t>
            </a:r>
            <a:r>
              <a:rPr lang="en-US" b="1" dirty="0">
                <a:ea typeface="Adobe Song Std L" panose="02020300000000000000" pitchFamily="18" charset="-128"/>
              </a:rPr>
              <a:t>5</a:t>
            </a:r>
            <a:endParaRPr lang="en-US" sz="2400" b="1" dirty="0">
              <a:ea typeface="Adobe Song Std L" panose="02020300000000000000" pitchFamily="18" charset="-128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400" b="1" dirty="0">
              <a:ea typeface="Adobe Song Std L" panose="02020300000000000000" pitchFamily="18" charset="-128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2026 Mill Levy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21.960 General Fund (unchanged)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0.806 Debt Service </a:t>
            </a:r>
          </a:p>
          <a:p>
            <a:pPr lvl="1" algn="l"/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endParaRPr lang="en-US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7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691" y="269600"/>
            <a:ext cx="6854762" cy="1651277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2026 Budget         </a:t>
            </a:r>
            <a:br>
              <a:rPr lang="en-US" sz="44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4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Revenues: $10.24M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64DD95F-3459-A22E-A373-B36954F66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721519"/>
              </p:ext>
            </p:extLst>
          </p:nvPr>
        </p:nvGraphicFramePr>
        <p:xfrm>
          <a:off x="1668453" y="2146228"/>
          <a:ext cx="6954248" cy="4398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693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7116" y="485091"/>
            <a:ext cx="6979009" cy="182129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2026 Budget          Expenditures: $10.21M</a:t>
            </a:r>
            <a:b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A5B208A-5C7B-C945-762D-46773C535C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26697"/>
              </p:ext>
            </p:extLst>
          </p:nvPr>
        </p:nvGraphicFramePr>
        <p:xfrm>
          <a:off x="1757116" y="2306383"/>
          <a:ext cx="6689520" cy="435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88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999373"/>
            <a:ext cx="7161382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31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9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Public Safety 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91045A9-CB55-C274-04E8-FCE930A4C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666" y="2229567"/>
            <a:ext cx="5952428" cy="4446439"/>
          </a:xfrm>
        </p:spPr>
        <p:txBody>
          <a:bodyPr>
            <a:normAutofit/>
          </a:bodyPr>
          <a:lstStyle/>
          <a:p>
            <a:pPr algn="l"/>
            <a:r>
              <a:rPr lang="en-US" sz="2100" b="1" dirty="0">
                <a:ea typeface="Adobe Song Std L" panose="02020300000000000000" pitchFamily="18" charset="-128"/>
              </a:rPr>
              <a:t>The trend line for crime in Mission Hills is noticeably down. Three primary factors have improved the City’s crime statistics: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100" b="1" dirty="0">
                <a:ea typeface="Adobe Song Std L" panose="02020300000000000000" pitchFamily="18" charset="-128"/>
              </a:rPr>
              <a:t>Technology – smart investments in advanced technology including license plate readers (LPR), cameras, grapplers, and soon drone technology will be added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100" b="1" dirty="0">
                <a:ea typeface="Adobe Song Std L" panose="02020300000000000000" pitchFamily="18" charset="-128"/>
              </a:rPr>
              <a:t>Citizen Awareness – We all have taken more action to reduce the crimes of opportunity.  And the 9PM Routine works, thank you!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100" b="1" dirty="0">
                <a:ea typeface="Adobe Song Std L" panose="02020300000000000000" pitchFamily="18" charset="-128"/>
              </a:rPr>
              <a:t>Staffing –  Police Department is close to being fully staffed</a:t>
            </a:r>
            <a:endParaRPr lang="en-US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B775D-9EAE-C4AC-F253-2FF29F74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B383-FF66-809E-E8CD-4D17CF210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2618" y="1075420"/>
            <a:ext cx="7161382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9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Public Safety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License Plate Readers</a:t>
            </a: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0F62A-7390-D394-D1A2-C008B04FF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499" y="2473948"/>
            <a:ext cx="3577679" cy="4446439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Current: Network of 24 intersections (31 cameras, 78 LPRs)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Network has led to numerous success stories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Future: 3 additional locations for LPRs/Cameras in the City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Nearly all entrance/exits into the City will be covered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EBC1F2-13B3-582D-FA87-F9B6F57717FA}"/>
              </a:ext>
            </a:extLst>
          </p:cNvPr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899D4E-1E2F-6E46-288E-9835CBEA372A}"/>
              </a:ext>
            </a:extLst>
          </p:cNvPr>
          <p:cNvCxnSpPr/>
          <p:nvPr/>
        </p:nvCxnSpPr>
        <p:spPr>
          <a:xfrm>
            <a:off x="366413" y="2314562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>
            <a:extLst>
              <a:ext uri="{FF2B5EF4-FFF2-40B4-BE49-F238E27FC236}">
                <a16:creationId xmlns:a16="http://schemas.microsoft.com/office/drawing/2014/main" id="{50852996-3355-3243-7CC0-C23E5F06F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AAD5F-860A-476A-7615-F5F5AD55B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4" y="2938751"/>
            <a:ext cx="1922805" cy="19111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2" descr="PV Patch">
            <a:extLst>
              <a:ext uri="{FF2B5EF4-FFF2-40B4-BE49-F238E27FC236}">
                <a16:creationId xmlns:a16="http://schemas.microsoft.com/office/drawing/2014/main" id="{6DE05CC9-48FA-4809-DB22-83860E971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-2148"/>
          <a:stretch/>
        </p:blipFill>
        <p:spPr bwMode="auto">
          <a:xfrm>
            <a:off x="7239251" y="2829695"/>
            <a:ext cx="1789141" cy="21293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6A69-0103-89E9-F7E0-C1A77F0E9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DE858-EF74-AC67-48B7-3AC1D074E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4778" y="857250"/>
            <a:ext cx="7161382" cy="1524599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Belinder Road &amp; Stormwater Update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CCE47A-DE0F-E66C-4956-9EA283EB0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4778" y="2333518"/>
            <a:ext cx="6229265" cy="1004042"/>
          </a:xfrm>
        </p:spPr>
        <p:txBody>
          <a:bodyPr>
            <a:normAutofit/>
          </a:bodyPr>
          <a:lstStyle/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$3 million investment for street, stormwater, and sidewalks replacement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81B29E-DE0F-4991-5695-9E5AD003E55B}"/>
              </a:ext>
            </a:extLst>
          </p:cNvPr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F2393D-E91C-D74C-D619-9B833CE00F85}"/>
              </a:ext>
            </a:extLst>
          </p:cNvPr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>
            <a:extLst>
              <a:ext uri="{FF2B5EF4-FFF2-40B4-BE49-F238E27FC236}">
                <a16:creationId xmlns:a16="http://schemas.microsoft.com/office/drawing/2014/main" id="{DFEE96A9-2A09-1F7A-E1E3-4A0087BEB4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670B34E-CDB3-AC32-1D91-297A3ED4A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047761"/>
              </p:ext>
            </p:extLst>
          </p:nvPr>
        </p:nvGraphicFramePr>
        <p:xfrm>
          <a:off x="2148840" y="3182112"/>
          <a:ext cx="5836811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500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E6554-68EA-DBC3-7D31-16C366789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D20E-7931-67E2-F4E5-AB7BFB5A6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4778" y="857250"/>
            <a:ext cx="7161382" cy="1524599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Belinder Road &amp; Stormwater Update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94611C-2620-7B85-2C06-5CE36AD4F056}"/>
              </a:ext>
            </a:extLst>
          </p:cNvPr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F262F0-D8A0-1E71-9D1B-A4261D4F332E}"/>
              </a:ext>
            </a:extLst>
          </p:cNvPr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>
            <a:extLst>
              <a:ext uri="{FF2B5EF4-FFF2-40B4-BE49-F238E27FC236}">
                <a16:creationId xmlns:a16="http://schemas.microsoft.com/office/drawing/2014/main" id="{E4D271A9-1614-C740-6A3F-17CF42AD0A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a neighborhood&#10;&#10;AI-generated content may be incorrect.">
            <a:extLst>
              <a:ext uri="{FF2B5EF4-FFF2-40B4-BE49-F238E27FC236}">
                <a16:creationId xmlns:a16="http://schemas.microsoft.com/office/drawing/2014/main" id="{0112E521-5FA6-02BC-A88D-1A7A5C179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86" y="2249424"/>
            <a:ext cx="7368013" cy="44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AE37-51D2-5BC4-AAB6-34B3C0434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8E5F6-A9AD-B27F-9139-95DB89712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4778" y="857250"/>
            <a:ext cx="7161382" cy="1524599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Belinder Road &amp; Stormwater Update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D606B-45B6-2D0E-3DAF-54926DB2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666" y="2229567"/>
            <a:ext cx="6229265" cy="4446439"/>
          </a:xfrm>
        </p:spPr>
        <p:txBody>
          <a:bodyPr>
            <a:normAutofit/>
          </a:bodyPr>
          <a:lstStyle/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Belinder Ave – Belinder Circle to 71</a:t>
            </a:r>
            <a:r>
              <a:rPr lang="en-US" sz="2400" b="1" baseline="30000" dirty="0">
                <a:ea typeface="Adobe Song Std L" panose="02020300000000000000" pitchFamily="18" charset="-128"/>
              </a:rPr>
              <a:t>st</a:t>
            </a:r>
            <a:r>
              <a:rPr lang="en-US" sz="2400" b="1" dirty="0">
                <a:ea typeface="Adobe Song Std L" panose="02020300000000000000" pitchFamily="18" charset="-128"/>
              </a:rPr>
              <a:t> St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70</a:t>
            </a:r>
            <a:r>
              <a:rPr lang="en-US" sz="2400" b="1" baseline="30000" dirty="0">
                <a:ea typeface="Adobe Song Std L" panose="02020300000000000000" pitchFamily="18" charset="-128"/>
              </a:rPr>
              <a:t>th</a:t>
            </a:r>
            <a:r>
              <a:rPr lang="en-US" sz="2400" b="1" dirty="0">
                <a:ea typeface="Adobe Song Std L" panose="02020300000000000000" pitchFamily="18" charset="-128"/>
              </a:rPr>
              <a:t> Ter – Belinder Ave to Overhill Rd 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Gas, Water, and Telecommunication/Cable utilities to be upgraded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City and Utilities will work together to complete $3 million project including stormwater updates – 1</a:t>
            </a:r>
            <a:r>
              <a:rPr lang="en-US" sz="2400" b="1" baseline="30000" dirty="0">
                <a:ea typeface="Adobe Song Std L" panose="02020300000000000000" pitchFamily="18" charset="-128"/>
              </a:rPr>
              <a:t>st</a:t>
            </a:r>
            <a:r>
              <a:rPr lang="en-US" sz="2400" b="1" dirty="0">
                <a:ea typeface="Adobe Song Std L" panose="02020300000000000000" pitchFamily="18" charset="-128"/>
              </a:rPr>
              <a:t> time in 25 years </a:t>
            </a:r>
          </a:p>
          <a:p>
            <a:pPr marL="342900" lvl="1" algn="l"/>
            <a:endParaRPr lang="en-US" sz="2400" b="1" dirty="0"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210B7A-B1E8-112F-9B2D-C1329CAE1283}"/>
              </a:ext>
            </a:extLst>
          </p:cNvPr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DFE197-D886-DEDD-7DE0-CB71BF649DF3}"/>
              </a:ext>
            </a:extLst>
          </p:cNvPr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>
            <a:extLst>
              <a:ext uri="{FF2B5EF4-FFF2-40B4-BE49-F238E27FC236}">
                <a16:creationId xmlns:a16="http://schemas.microsoft.com/office/drawing/2014/main" id="{8012774A-55FF-4109-25C2-B9AE0D4C3A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3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39EBB-D0DF-5876-2FD9-8DD82E9C5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54D7-0B8E-F469-AA61-7F195B231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4778" y="857250"/>
            <a:ext cx="7161382" cy="1524599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Belinder Road &amp; Stormwater Update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5AF35-ECCD-B057-0793-EA187C701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666" y="2229567"/>
            <a:ext cx="6229265" cy="4446439"/>
          </a:xfrm>
        </p:spPr>
        <p:txBody>
          <a:bodyPr>
            <a:normAutofit/>
          </a:bodyPr>
          <a:lstStyle/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Significant disruption to drivers and Belinder School related traffic– detours to State Line Road and/or Mission Road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Trying to schedule the most  work during the summer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A City-wide postcard with project details will be mailed to residents soon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Sign up for regular updates on the City’s website! </a:t>
            </a:r>
          </a:p>
          <a:p>
            <a:pPr marL="342900" lvl="1" algn="l"/>
            <a:endParaRPr lang="en-US" sz="2400" b="1" dirty="0"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6C1B99-B653-00C2-EB3E-0D1737F69C5C}"/>
              </a:ext>
            </a:extLst>
          </p:cNvPr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6F49D1-7D08-F71D-800A-D22E71454CF8}"/>
              </a:ext>
            </a:extLst>
          </p:cNvPr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>
            <a:extLst>
              <a:ext uri="{FF2B5EF4-FFF2-40B4-BE49-F238E27FC236}">
                <a16:creationId xmlns:a16="http://schemas.microsoft.com/office/drawing/2014/main" id="{C2833DF6-FD73-E9D2-31A8-E85C48DE56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1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8492" y="1184774"/>
            <a:ext cx="6693917" cy="96145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Welcome </a:t>
            </a:r>
            <a:b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6" y="2331630"/>
            <a:ext cx="6262822" cy="4210465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3500" b="1" dirty="0">
                <a:ea typeface="Adobe Song Std L" panose="02020300000000000000" pitchFamily="18" charset="-128"/>
              </a:rPr>
              <a:t>Boards and Commissions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3500" b="1" dirty="0">
                <a:ea typeface="Adobe Song Std L" panose="02020300000000000000" pitchFamily="18" charset="-128"/>
              </a:rPr>
              <a:t>Financial Health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3500" b="1" dirty="0">
                <a:ea typeface="Adobe Song Std L" panose="02020300000000000000" pitchFamily="18" charset="-128"/>
              </a:rPr>
              <a:t>Public Safety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3500" b="1" dirty="0">
                <a:ea typeface="Adobe Song Std L" panose="02020300000000000000" pitchFamily="18" charset="-128"/>
              </a:rPr>
              <a:t>Belinder Road &amp; Stormwater Update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3500" b="1" dirty="0">
                <a:ea typeface="Adobe Song Std L" panose="02020300000000000000" pitchFamily="18" charset="-128"/>
              </a:rPr>
              <a:t>6400 State Line Road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3500" b="1" dirty="0">
                <a:ea typeface="Adobe Song Std L" panose="02020300000000000000" pitchFamily="18" charset="-128"/>
              </a:rPr>
              <a:t>World Cup 2026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3500" b="1" dirty="0">
              <a:ea typeface="Adobe Song Std L" panose="02020300000000000000" pitchFamily="18" charset="-128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lvl="1" algn="l"/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endParaRPr lang="en-US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3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A82D1-CFCE-ABC4-E02E-D318836F3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7A6AB-B25D-9DE7-22C6-7702676AA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5288" y="745716"/>
            <a:ext cx="7161382" cy="1131761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9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6400 State Line Rd</a:t>
            </a:r>
            <a:br>
              <a:rPr lang="en-US" sz="49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9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First Lutheran Church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45FB0-2B0B-9ACA-E6EA-E0D8EA6C0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666" y="2229567"/>
            <a:ext cx="7059776" cy="4446439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Closed on the property in August 2025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Existing tenants leasing back the property for 18 months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City engaged SixTwentyOne to complete a Property Condition Assessment and Evaluate Scenarios/Costs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Spring 2026 - Town Hall meetings to review and explore options </a:t>
            </a:r>
            <a:endParaRPr lang="en-US" sz="1700" b="1" dirty="0">
              <a:ea typeface="Adobe Song Std L" panose="02020300000000000000" pitchFamily="18" charset="-128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306DEE-9EF4-5D05-F369-68BF5DB2A36C}"/>
              </a:ext>
            </a:extLst>
          </p:cNvPr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12CE9F-244F-277D-6A0A-40621B67B52A}"/>
              </a:ext>
            </a:extLst>
          </p:cNvPr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>
            <a:extLst>
              <a:ext uri="{FF2B5EF4-FFF2-40B4-BE49-F238E27FC236}">
                <a16:creationId xmlns:a16="http://schemas.microsoft.com/office/drawing/2014/main" id="{FE4C4454-A749-02DA-D884-E8DB6FC83C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C9AA8-BDAA-8843-B280-389A17D1B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987" y="4411271"/>
            <a:ext cx="4019512" cy="22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2DDDA-3D15-26FB-409D-00A1BDD4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F20D-BBF5-C2D2-0EA3-B509745A9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010" y="1206125"/>
            <a:ext cx="7161382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9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World Cup 2026 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00BFC-64FF-0E2B-3B59-CF2898CAC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666" y="2229568"/>
            <a:ext cx="6237646" cy="3771182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City is working with local partners – Police, Fire, Johnson County Emergency, and neighboring cities to be prepared to welcome 650,000 guests to the metro </a:t>
            </a:r>
          </a:p>
          <a:p>
            <a:pPr algn="l"/>
            <a:endParaRPr lang="en-US" sz="2100" b="1" dirty="0">
              <a:ea typeface="Adobe Song Std L" panose="02020300000000000000" pitchFamily="18" charset="-128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City Rental Program </a:t>
            </a:r>
            <a:r>
              <a:rPr lang="en-US" b="1" dirty="0">
                <a:ea typeface="Adobe Song Std L" panose="02020300000000000000" pitchFamily="18" charset="-128"/>
              </a:rPr>
              <a:t> </a:t>
            </a:r>
          </a:p>
          <a:p>
            <a:pPr marL="714375" lvl="1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Rental Permit with the City is required for all rentals including World Cup</a:t>
            </a:r>
          </a:p>
          <a:p>
            <a:pPr marL="714375" lvl="1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Permits must be for 60 day minimum </a:t>
            </a:r>
          </a:p>
          <a:p>
            <a:pPr marL="714375" lvl="1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City-wide letter will further explain the process</a:t>
            </a:r>
          </a:p>
          <a:p>
            <a:pPr marL="714375" lvl="1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Call City Hall with questions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0DF4E5-9087-96B9-B367-6FA0BE25D335}"/>
              </a:ext>
            </a:extLst>
          </p:cNvPr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DD1147-D1CB-D7DC-56A2-2DF4D458E3E0}"/>
              </a:ext>
            </a:extLst>
          </p:cNvPr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>
            <a:extLst>
              <a:ext uri="{FF2B5EF4-FFF2-40B4-BE49-F238E27FC236}">
                <a16:creationId xmlns:a16="http://schemas.microsoft.com/office/drawing/2014/main" id="{E8BAB86B-13ED-0390-0B6D-2837E8F938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0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999373"/>
            <a:ext cx="7161382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Conclusion: State of the City is Good</a:t>
            </a: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6" y="2229568"/>
            <a:ext cx="3480197" cy="4561850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Strong financial position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The crime trend is down significantly.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Our volunteers are essential!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Fine tuning processes to encourage thoughtful redevelopment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Thank you!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 descr="U:\OFFICIAL DOCUMENT MANAGEMENT FOLDER\ADMINISTRATION\Website\Photos_files\IMG_0391.jpg">
            <a:extLst>
              <a:ext uri="{FF2B5EF4-FFF2-40B4-BE49-F238E27FC236}">
                <a16:creationId xmlns:a16="http://schemas.microsoft.com/office/drawing/2014/main" id="{DD4CBD31-8017-88B9-A676-DCC7AF92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30" y="2229567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U:\OFFICIAL DOCUMENT MANAGEMENT FOLDER\ADMINISTRATION\Pictures\Summer 2007\IMG_0902.jpg">
            <a:extLst>
              <a:ext uri="{FF2B5EF4-FFF2-40B4-BE49-F238E27FC236}">
                <a16:creationId xmlns:a16="http://schemas.microsoft.com/office/drawing/2014/main" id="{98DEDE70-033C-5B9C-7BC4-91F24CC9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30" y="4510493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5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6779" y="1184774"/>
            <a:ext cx="6090236" cy="96145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Staff</a:t>
            </a:r>
            <a:b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7" y="2229567"/>
            <a:ext cx="6645817" cy="4210465"/>
          </a:xfrm>
        </p:spPr>
        <p:txBody>
          <a:bodyPr>
            <a:normAutofit fontScale="92500" lnSpcReduction="20000"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b="1" dirty="0">
                <a:ea typeface="Adobe Song Std L" panose="02020300000000000000" pitchFamily="18" charset="-128"/>
              </a:rPr>
              <a:t>City Staff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Jennifer Lee, City Administrator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Meghan Woolbright, Assistant City Administrator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Jill Clifton, City Planner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Jason Nickles, City Clerk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Judy Fang, Senior Finance Analyst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Cole Carmack, City Arborist and Park Coordinator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Bryce Morgan, Planner</a:t>
            </a:r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Steve Crull, Chief Building Inspector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Eddie Reuscher, Building Inspector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Renee Mendez, Maintenance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Municipal Court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Lauren Allen, Judge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Kathryn Marsh, City Prosecutor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100" b="1" dirty="0">
              <a:ea typeface="Adobe Song Std L" panose="02020300000000000000" pitchFamily="18" charset="-128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endParaRPr lang="en-US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9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1095239"/>
            <a:ext cx="6090236" cy="96145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City Council </a:t>
            </a:r>
            <a:b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6" y="2465541"/>
            <a:ext cx="4012861" cy="3873111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altLang="en-US" sz="2100" b="1" dirty="0">
                <a:ea typeface="Adobe Song Std L" panose="02020300000000000000" pitchFamily="18" charset="-128"/>
              </a:rPr>
              <a:t>City Council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Adobe Song Std L" panose="02020300000000000000" pitchFamily="18" charset="-128"/>
              </a:rPr>
              <a:t>Bill Bruning, Council President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Adobe Song Std L" panose="02020300000000000000" pitchFamily="18" charset="-128"/>
              </a:rPr>
              <a:t>Eden Thorne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Adobe Song Std L" panose="02020300000000000000" pitchFamily="18" charset="-128"/>
              </a:rPr>
              <a:t>Gregg Davidson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Adobe Song Std L" panose="02020300000000000000" pitchFamily="18" charset="-128"/>
              </a:rPr>
              <a:t>Caroline Moran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Adobe Song Std L" panose="02020300000000000000" pitchFamily="18" charset="-128"/>
              </a:rPr>
              <a:t>Dan Sullivan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Adobe Song Std L" panose="02020300000000000000" pitchFamily="18" charset="-128"/>
              </a:rPr>
              <a:t>Nick Holmes, City Treasurer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endParaRPr lang="en-US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fountain surrounded by tulips&#10;&#10;Description automatically generated">
            <a:extLst>
              <a:ext uri="{FF2B5EF4-FFF2-40B4-BE49-F238E27FC236}">
                <a16:creationId xmlns:a16="http://schemas.microsoft.com/office/drawing/2014/main" id="{93D76631-DC62-AECF-BC01-9BF021237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78" y="2465541"/>
            <a:ext cx="2463709" cy="36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7" y="345058"/>
            <a:ext cx="6693917" cy="19608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Planning Commission</a:t>
            </a:r>
            <a:b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7" y="2465542"/>
            <a:ext cx="5575880" cy="4144982"/>
          </a:xfrm>
        </p:spPr>
        <p:txBody>
          <a:bodyPr>
            <a:normAutofit fontScale="85000" lnSpcReduction="20000"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Tom Roszak,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John Coe, Vice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Chris Anderson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Nick Dosanjh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Tim McQuaid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Stacey Winfield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Sara Greenwood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Nancy Ruzicka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Wyatt Cobb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/>
              </a:rPr>
              <a:t>Alternates:</a:t>
            </a:r>
          </a:p>
          <a:p>
            <a:pPr marL="714375" lvl="1" indent="-257175" algn="l">
              <a:buFont typeface="Arial" panose="020B0604020202020204" pitchFamily="34" charset="0"/>
              <a:buChar char="•"/>
            </a:pPr>
            <a:r>
              <a:rPr lang="en-US" sz="1700" b="1" dirty="0">
                <a:ea typeface="Adobe Song Std L" panose="02020300000000000000"/>
              </a:rPr>
              <a:t>Leslie Mark </a:t>
            </a:r>
          </a:p>
          <a:p>
            <a:endParaRPr lang="en-US" dirty="0">
              <a:ea typeface="Adobe Song Std L" panose="02020300000000000000"/>
            </a:endParaRPr>
          </a:p>
          <a:p>
            <a:pPr algn="l"/>
            <a:r>
              <a:rPr lang="en-US" altLang="en-US" sz="2100" b="1" dirty="0">
                <a:ea typeface="Adobe Song Std L" panose="02020300000000000000"/>
              </a:rPr>
              <a:t>Meetings: 2nd Wednesday of the month at 5:00 pm</a:t>
            </a:r>
          </a:p>
          <a:p>
            <a:pPr algn="l"/>
            <a:endParaRPr lang="en-US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0B81C-FDD0-14CE-3809-14995581E0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6" t="4102" r="3939" b="2035"/>
          <a:stretch>
            <a:fillRect/>
          </a:stretch>
        </p:blipFill>
        <p:spPr>
          <a:xfrm>
            <a:off x="5477619" y="2227648"/>
            <a:ext cx="3053984" cy="37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999373"/>
            <a:ext cx="7161382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Architectural Review Board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6" y="2229567"/>
            <a:ext cx="6427587" cy="4446439"/>
          </a:xfrm>
        </p:spPr>
        <p:txBody>
          <a:bodyPr>
            <a:normAutofit lnSpcReduction="10000"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Stacey Winfield,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David Gibson, Vice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David Banks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Nick Dosanjh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Kylie Brewer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b="1" dirty="0">
                <a:ea typeface="Adobe Song Std L" panose="02020300000000000000" pitchFamily="18" charset="-128"/>
              </a:rPr>
              <a:t>Alternates: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b="1" dirty="0">
                <a:ea typeface="Adobe Song Std L" panose="02020300000000000000" pitchFamily="18" charset="-128"/>
              </a:rPr>
              <a:t>Carrie Craig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b="1" dirty="0">
                <a:ea typeface="Adobe Song Std L" panose="02020300000000000000" pitchFamily="18" charset="-128"/>
              </a:rPr>
              <a:t>Susan Creidenberg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b="1" dirty="0">
                <a:ea typeface="Adobe Song Std L" panose="02020300000000000000" pitchFamily="18" charset="-128"/>
              </a:rPr>
              <a:t>Natalie Busch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dirty="0">
              <a:ea typeface="Adobe Song Std L" panose="02020300000000000000" pitchFamily="18" charset="-128"/>
            </a:endParaRPr>
          </a:p>
          <a:p>
            <a:pPr algn="l"/>
            <a:r>
              <a:rPr lang="en-US" b="1" dirty="0">
                <a:ea typeface="Adobe Song Std L" panose="02020300000000000000" pitchFamily="18" charset="-128"/>
              </a:rPr>
              <a:t>Meetings: Every other Tuesday at 3pm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4EE918C-BFB3-4BB9-78C3-8840A200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29" y="2229567"/>
            <a:ext cx="268605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0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857250"/>
            <a:ext cx="6693917" cy="1103577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Board of Zoning Appeals</a:t>
            </a:r>
            <a:b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6" y="2229567"/>
            <a:ext cx="6427587" cy="4446439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Mark Eisemann,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Gabe Beam, Vice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Casey Halsey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Kent Barnow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Mike Stradinger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Alternates: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50" b="1" dirty="0">
                <a:ea typeface="Adobe Song Std L" panose="02020300000000000000" pitchFamily="18" charset="-128"/>
              </a:rPr>
              <a:t>Mary Janes Barnes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50" b="1" dirty="0">
                <a:ea typeface="Adobe Song Std L" panose="02020300000000000000" pitchFamily="18" charset="-128"/>
              </a:rPr>
              <a:t>Vacant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50" b="1" dirty="0">
                <a:ea typeface="Adobe Song Std L" panose="02020300000000000000" pitchFamily="18" charset="-128"/>
              </a:rPr>
              <a:t>Vacant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dirty="0">
              <a:ea typeface="Adobe Song Std L" panose="02020300000000000000" pitchFamily="18" charset="-128"/>
            </a:endParaRPr>
          </a:p>
          <a:p>
            <a:pPr algn="l"/>
            <a:r>
              <a:rPr lang="en-US" b="1" dirty="0">
                <a:ea typeface="Adobe Song Std L" panose="02020300000000000000" pitchFamily="18" charset="-128"/>
              </a:rPr>
              <a:t>Meetings: Last Wednesday of the month at 9am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A46B4-EFFE-F65C-91A2-A38F8418B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8120" b="32222"/>
          <a:stretch/>
        </p:blipFill>
        <p:spPr>
          <a:xfrm>
            <a:off x="5560331" y="2229567"/>
            <a:ext cx="336800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999373"/>
            <a:ext cx="7161382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46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Crime Prevention and Safety Committee</a:t>
            </a: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6" y="2229568"/>
            <a:ext cx="3480197" cy="4561850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Tim McQuaid,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Neil Atha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Wyatt Cobb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Kevin Latz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Joseph Reuben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Mike Sinatra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Debbie Ward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b="1" dirty="0">
                <a:ea typeface="Adobe Song Std L" panose="02020300000000000000" pitchFamily="18" charset="-128"/>
              </a:rPr>
              <a:t>Russ Weltner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1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DAD5E-7D7C-9CC9-0657-9F6A1230F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042" y="2229567"/>
            <a:ext cx="3658583" cy="31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9666" y="999373"/>
            <a:ext cx="6693917" cy="96145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Park Board</a:t>
            </a:r>
            <a:br>
              <a:rPr lang="en-US" sz="2700" b="1" dirty="0"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2700" b="1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9666" y="2229567"/>
            <a:ext cx="6986877" cy="4446439"/>
          </a:xfrm>
        </p:spPr>
        <p:txBody>
          <a:bodyPr>
            <a:normAutofit fontScale="70000" lnSpcReduction="20000"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Lorelei Gibson, Chair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Mary Ann Powell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Sally Ott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Mary Knighton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Leslie Brett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Britton Norden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Carrie Wagstaff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Sharon Orr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Laura Sutherland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Louise Allen			    	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Lynn Devins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600" b="1" dirty="0">
                <a:ea typeface="Adobe Song Std L" panose="02020300000000000000" pitchFamily="18" charset="-128"/>
              </a:rPr>
              <a:t>Terri McGhie </a:t>
            </a:r>
          </a:p>
          <a:p>
            <a:pPr algn="l"/>
            <a:endParaRPr lang="en-US" sz="2600" b="1" dirty="0">
              <a:ea typeface="Adobe Song Std L" panose="02020300000000000000" pitchFamily="18" charset="-128"/>
            </a:endParaRPr>
          </a:p>
          <a:p>
            <a:pPr algn="l"/>
            <a:r>
              <a:rPr lang="en-US" sz="2600" b="1" dirty="0">
                <a:ea typeface="Adobe Song Std L" panose="02020300000000000000" pitchFamily="18" charset="-128"/>
              </a:rPr>
              <a:t>Meetings: 1</a:t>
            </a:r>
            <a:r>
              <a:rPr lang="en-US" sz="2600" b="1" baseline="30000" dirty="0">
                <a:ea typeface="Adobe Song Std L" panose="02020300000000000000" pitchFamily="18" charset="-128"/>
              </a:rPr>
              <a:t>st</a:t>
            </a:r>
            <a:r>
              <a:rPr lang="en-US" sz="2600" b="1" dirty="0">
                <a:ea typeface="Adobe Song Std L" panose="02020300000000000000" pitchFamily="18" charset="-128"/>
              </a:rPr>
              <a:t> Tuesday of the month (March-Oct) at 12pm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453" y="857250"/>
            <a:ext cx="0" cy="51435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949" y="2146228"/>
            <a:ext cx="91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U:\OFFICIAL DOCUMENT MANAGEMENT FOLDER\ADMINISTRATION\Graphics\2020 Graphics\Print\JPG\Type Logo\MH_Logo Type Center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" y="1095239"/>
            <a:ext cx="1523782" cy="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58E57-83C9-5CA6-6159-1A756E245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537" y="2229567"/>
            <a:ext cx="315190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10962</TotalTime>
  <Words>945</Words>
  <Application>Microsoft Office PowerPoint</Application>
  <PresentationFormat>On-screen Show (4:3)</PresentationFormat>
  <Paragraphs>201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Adobe Song Std L</vt:lpstr>
      <vt:lpstr>Arial</vt:lpstr>
      <vt:lpstr>Calibri</vt:lpstr>
      <vt:lpstr>Calibri Light</vt:lpstr>
      <vt:lpstr>Office 2013 - 2022 Theme</vt:lpstr>
      <vt:lpstr>State of the City  January 21, 2026</vt:lpstr>
      <vt:lpstr>Welcome  </vt:lpstr>
      <vt:lpstr>Staff </vt:lpstr>
      <vt:lpstr>City Council  </vt:lpstr>
      <vt:lpstr>Planning Commission </vt:lpstr>
      <vt:lpstr>    Architectural Review Board </vt:lpstr>
      <vt:lpstr>    Board of Zoning Appeals </vt:lpstr>
      <vt:lpstr>    Crime Prevention and Safety Committee</vt:lpstr>
      <vt:lpstr>    Park Board </vt:lpstr>
      <vt:lpstr>    Community Engagement Committee</vt:lpstr>
      <vt:lpstr>Financial Health </vt:lpstr>
      <vt:lpstr>2026 Budget          Revenues: $10.24M</vt:lpstr>
      <vt:lpstr>2026 Budget          Expenditures: $10.21M </vt:lpstr>
      <vt:lpstr>    Public Safety   </vt:lpstr>
      <vt:lpstr>    Public Safety  License Plate Readers</vt:lpstr>
      <vt:lpstr>    Belinder Road &amp; Stormwater Update  </vt:lpstr>
      <vt:lpstr>    Belinder Road &amp; Stormwater Update  </vt:lpstr>
      <vt:lpstr>    Belinder Road &amp; Stormwater Update  </vt:lpstr>
      <vt:lpstr>    Belinder Road &amp; Stormwater Update  </vt:lpstr>
      <vt:lpstr>    6400 State Line Rd First Lutheran Church  </vt:lpstr>
      <vt:lpstr>    World Cup 2026  </vt:lpstr>
      <vt:lpstr>    Conclusion: State of the City is Good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Lee</dc:creator>
  <cp:lastModifiedBy>Jennifer Lee</cp:lastModifiedBy>
  <cp:revision>61</cp:revision>
  <cp:lastPrinted>2024-01-04T17:33:25Z</cp:lastPrinted>
  <dcterms:created xsi:type="dcterms:W3CDTF">1601-01-01T00:00:00Z</dcterms:created>
  <dcterms:modified xsi:type="dcterms:W3CDTF">2026-01-21T15:45:52Z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